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29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4" autoCompressPictures="0">
  <p:sldMasterIdLst>
    <p:sldMasterId id="2147483648" r:id="rId1"/>
  </p:sldMasterIdLst>
  <p:notesMasterIdLst>
    <p:notesMasterId r:id="rId4"/>
  </p:notesMasterIdLst>
  <p:sldIdLst>
    <p:sldId id="2786" r:id="rId3"/>
    <p:sldId id="2787" r:id="rId5"/>
    <p:sldId id="2791" r:id="rId6"/>
    <p:sldId id="2792" r:id="rId7"/>
    <p:sldId id="2793" r:id="rId8"/>
    <p:sldId id="2794" r:id="rId9"/>
    <p:sldId id="2795" r:id="rId10"/>
    <p:sldId id="2796" r:id="rId11"/>
    <p:sldId id="2797" r:id="rId12"/>
    <p:sldId id="2805" r:id="rId13"/>
    <p:sldId id="2812" r:id="rId14"/>
    <p:sldId id="2799" r:id="rId15"/>
    <p:sldId id="2800" r:id="rId16"/>
    <p:sldId id="2801" r:id="rId17"/>
    <p:sldId id="2802" r:id="rId18"/>
    <p:sldId id="2803" r:id="rId19"/>
  </p:sldIdLst>
  <p:sldSz cx="12192000" cy="6858000"/>
  <p:notesSz cx="8686800" cy="4683125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003ec968-2ff2-4438-8c17-9ac241e8b817}">
          <p14:sldIdLst/>
        </p14:section>
        <p14:section name="项目版本管理" id="{6020eae2-7591-4156-a897-f1dd8797ae18}">
          <p14:sldIdLst>
            <p14:sldId id="2786"/>
            <p14:sldId id="2787"/>
            <p14:sldId id="2791"/>
            <p14:sldId id="2792"/>
            <p14:sldId id="2793"/>
            <p14:sldId id="2794"/>
            <p14:sldId id="2795"/>
            <p14:sldId id="2796"/>
            <p14:sldId id="2797"/>
            <p14:sldId id="2805"/>
            <p14:sldId id="2812"/>
            <p14:sldId id="2799"/>
            <p14:sldId id="2800"/>
            <p14:sldId id="2801"/>
            <p14:sldId id="2802"/>
            <p14:sldId id="2803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14014" initials="1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5DAA"/>
    <a:srgbClr val="FFE957"/>
    <a:srgbClr val="DE8C68"/>
    <a:srgbClr val="5E8579"/>
    <a:srgbClr val="56A36C"/>
    <a:srgbClr val="56676C"/>
    <a:srgbClr val="993300"/>
    <a:srgbClr val="CC6600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64981" autoAdjust="0"/>
  </p:normalViewPr>
  <p:slideViewPr>
    <p:cSldViewPr snapToGrid="0" snapToObjects="1">
      <p:cViewPr varScale="1">
        <p:scale>
          <a:sx n="107" d="100"/>
          <a:sy n="107" d="100"/>
        </p:scale>
        <p:origin x="236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30.xml"/><Relationship Id="rId24" Type="http://schemas.openxmlformats.org/officeDocument/2006/relationships/customXml" Target="../customXml/item1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764280" cy="234970"/>
          </a:xfrm>
          <a:prstGeom prst="rect">
            <a:avLst/>
          </a:prstGeom>
        </p:spPr>
        <p:txBody>
          <a:bodyPr vert="horz" lIns="76276" tIns="38138" rIns="76276" bIns="38138" rtlCol="0"/>
          <a:lstStyle>
            <a:lvl1pPr algn="l">
              <a:defRPr sz="10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920512" y="2"/>
            <a:ext cx="3764280" cy="234970"/>
          </a:xfrm>
          <a:prstGeom prst="rect">
            <a:avLst/>
          </a:prstGeom>
        </p:spPr>
        <p:txBody>
          <a:bodyPr vert="horz" lIns="76276" tIns="38138" rIns="76276" bIns="38138" rtlCol="0"/>
          <a:lstStyle>
            <a:lvl1pPr algn="r">
              <a:defRPr sz="1000"/>
            </a:lvl1pPr>
          </a:lstStyle>
          <a:p>
            <a:fld id="{A4EE0DFE-2151-1541-A19C-E085BE693E3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938463" y="585788"/>
            <a:ext cx="2809875" cy="1581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6276" tIns="38138" rIns="76276" bIns="38138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868681" y="2253754"/>
            <a:ext cx="6949440" cy="1843981"/>
          </a:xfrm>
          <a:prstGeom prst="rect">
            <a:avLst/>
          </a:prstGeom>
        </p:spPr>
        <p:txBody>
          <a:bodyPr vert="horz" lIns="76276" tIns="38138" rIns="76276" bIns="38138" rtlCol="0"/>
          <a:lstStyle/>
          <a:p>
            <a:r>
              <a:rPr kumimoji="1" lang="zh-CN" altLang="en-US"/>
              <a:t>编辑母版文本样式
第二级
第三级
第四级
第五级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4448158"/>
            <a:ext cx="3764280" cy="234969"/>
          </a:xfrm>
          <a:prstGeom prst="rect">
            <a:avLst/>
          </a:prstGeom>
        </p:spPr>
        <p:txBody>
          <a:bodyPr vert="horz" lIns="76276" tIns="38138" rIns="76276" bIns="38138" rtlCol="0" anchor="b"/>
          <a:lstStyle>
            <a:lvl1pPr algn="l">
              <a:defRPr sz="10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920512" y="4448158"/>
            <a:ext cx="3764280" cy="234969"/>
          </a:xfrm>
          <a:prstGeom prst="rect">
            <a:avLst/>
          </a:prstGeom>
        </p:spPr>
        <p:txBody>
          <a:bodyPr vert="horz" lIns="76276" tIns="38138" rIns="76276" bIns="38138" rtlCol="0" anchor="b"/>
          <a:lstStyle>
            <a:lvl1pPr algn="r">
              <a:defRPr sz="1000"/>
            </a:lvl1pPr>
          </a:lstStyle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Cmake</a:t>
            </a:r>
            <a:r>
              <a:rPr lang="zh-CN" altLang="en-US" dirty="0"/>
              <a:t>与</a:t>
            </a:r>
            <a:r>
              <a:rPr lang="en-US" altLang="zh-CN" dirty="0" err="1"/>
              <a:t>ssh</a:t>
            </a:r>
            <a:r>
              <a:rPr lang="zh-CN" altLang="en-US" dirty="0"/>
              <a:t>目录需要重组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7543C0-C65B-C54E-A8E3-E165236D7AF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3130" fontAlgn="base">
              <a:spcBef>
                <a:spcPct val="0"/>
              </a:spcBef>
              <a:spcAft>
                <a:spcPct val="0"/>
              </a:spcAft>
              <a:defRPr/>
            </a:pPr>
            <a:fld id="{A6D46AA3-FA0D-4CEF-9121-03BCDA6694F2}" type="slidenum">
              <a:rPr lang="zh-CN" altLang="en-US" sz="90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en-US" altLang="zh-CN" sz="900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9379012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</a:lstStyle>
          <a:p>
            <a:r>
              <a:rPr kumimoji="1" lang="zh-CN" altLang="en-US" dirty="0"/>
              <a:t>编辑母版文本样式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第二级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第三级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第四级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2.png"/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/>
          <a:srcRect b="87354"/>
          <a:stretch>
            <a:fillRect/>
          </a:stretch>
        </p:blipFill>
        <p:spPr>
          <a:xfrm>
            <a:off x="-12336" y="0"/>
            <a:ext cx="12204336" cy="867266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88888" y="136525"/>
            <a:ext cx="6279557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88887" y="1249378"/>
            <a:ext cx="11171976" cy="4927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kumimoji="1" lang="zh-CN" altLang="en-US" dirty="0"/>
              <a:t>编辑母版文本样式
第二级
第三级
第四级
第五级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7FD09-88CF-9D44-96A3-70F37CDE5FE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2A2C0-4A2C-6E4A-BE17-4F11EA265707}" type="slidenum">
              <a:rPr kumimoji="1" lang="zh-CN" altLang="en-US" smtClean="0"/>
            </a:fld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924786" y="117785"/>
            <a:ext cx="1126503" cy="11265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tags" Target="../tags/tag4.xml"/><Relationship Id="rId2" Type="http://schemas.openxmlformats.org/officeDocument/2006/relationships/image" Target="../media/image3.png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6.png"/><Relationship Id="rId3" Type="http://schemas.openxmlformats.org/officeDocument/2006/relationships/tags" Target="../tags/tag8.xml"/><Relationship Id="rId2" Type="http://schemas.openxmlformats.org/officeDocument/2006/relationships/image" Target="../media/image5.png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png"/><Relationship Id="rId3" Type="http://schemas.openxmlformats.org/officeDocument/2006/relationships/tags" Target="../tags/tag23.xml"/><Relationship Id="rId2" Type="http://schemas.openxmlformats.org/officeDocument/2006/relationships/image" Target="../media/image9.png"/><Relationship Id="rId1" Type="http://schemas.openxmlformats.org/officeDocument/2006/relationships/tags" Target="../tags/tag2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tags" Target="../tags/tag25.xml"/><Relationship Id="rId2" Type="http://schemas.openxmlformats.org/officeDocument/2006/relationships/image" Target="../media/image11.png"/><Relationship Id="rId1" Type="http://schemas.openxmlformats.org/officeDocument/2006/relationships/tags" Target="../tags/tag24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tags" Target="../tags/tag26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tags" Target="../tags/tag28.xml"/><Relationship Id="rId2" Type="http://schemas.openxmlformats.org/officeDocument/2006/relationships/image" Target="../media/image14.png"/><Relationship Id="rId1" Type="http://schemas.openxmlformats.org/officeDocument/2006/relationships/tags" Target="../tags/tag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ctrTitle"/>
          </p:nvPr>
        </p:nvSpPr>
        <p:spPr>
          <a:xfrm>
            <a:off x="0" y="1815680"/>
            <a:ext cx="12191999" cy="1449118"/>
          </a:xfrm>
          <a:noFill/>
          <a:ln>
            <a:noFill/>
          </a:ln>
          <a:effectLst/>
        </p:spPr>
        <p:txBody>
          <a:bodyPr/>
          <a:lstStyle/>
          <a:p>
            <a:pPr>
              <a:lnSpc>
                <a:spcPct val="120000"/>
              </a:lnSpc>
              <a:spcBef>
                <a:spcPts val="135"/>
              </a:spcBef>
              <a:spcAft>
                <a:spcPts val="2400"/>
              </a:spcAft>
            </a:pPr>
            <a:br>
              <a:rPr lang="en-US" altLang="zh-CN" kern="1200" dirty="0">
                <a:solidFill>
                  <a:srgbClr val="0070C0"/>
                </a:solidFill>
              </a:rPr>
            </a:br>
            <a:r>
              <a:rPr lang="en-US" altLang="zh-CN" kern="1200" dirty="0">
                <a:solidFill>
                  <a:srgbClr val="0070C0"/>
                </a:solidFill>
              </a:rPr>
              <a:t> </a:t>
            </a:r>
            <a:r>
              <a:rPr lang="zh-CN" altLang="en-US" dirty="0">
                <a:solidFill>
                  <a:srgbClr val="0070C0"/>
                </a:solidFill>
              </a:rPr>
              <a:t>实验项目版本</a:t>
            </a:r>
            <a:r>
              <a:rPr lang="zh-CN" altLang="en-US" dirty="0">
                <a:solidFill>
                  <a:srgbClr val="0070C0"/>
                </a:solidFill>
              </a:rPr>
              <a:t>管理</a:t>
            </a:r>
            <a:endParaRPr lang="zh-CN" altLang="en-US" dirty="0">
              <a:solidFill>
                <a:srgbClr val="0070C0"/>
              </a:solidFill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368710" y="136525"/>
            <a:ext cx="9499190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r>
              <a:rPr lang="zh-CN" altLang="en-US" sz="3600" dirty="0"/>
              <a:t>编译原理和技术</a:t>
            </a:r>
            <a:endParaRPr lang="zh-CN" altLang="en-US" sz="3600" dirty="0"/>
          </a:p>
        </p:txBody>
      </p:sp>
      <p:sp>
        <p:nvSpPr>
          <p:cNvPr id="5" name="标题 1"/>
          <p:cNvSpPr txBox="1"/>
          <p:nvPr/>
        </p:nvSpPr>
        <p:spPr>
          <a:xfrm>
            <a:off x="-76201" y="3741048"/>
            <a:ext cx="12191999" cy="144911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3600" dirty="0">
                <a:solidFill>
                  <a:schemeClr val="tx1"/>
                </a:solidFill>
              </a:rPr>
              <a:t>编译原理课程组</a:t>
            </a:r>
            <a:endParaRPr lang="en-US" altLang="zh-CN" sz="36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3600" dirty="0">
                <a:solidFill>
                  <a:schemeClr val="tx1"/>
                </a:solidFill>
              </a:rPr>
              <a:t>中国科学技术大学</a:t>
            </a:r>
            <a:endParaRPr lang="en-US" altLang="zh-CN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MENU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l">
              <a:buClrTx/>
              <a:buSzTx/>
              <a:buNone/>
            </a:pP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 Git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简介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buClrTx/>
              <a:buSzTx/>
              <a:buNone/>
            </a:pPr>
            <a:endParaRPr lang="en-US" altLang="zh-CN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buClrTx/>
              <a:buSzTx/>
              <a:buNone/>
            </a:pPr>
            <a:r>
              <a:rPr lang="en-US" altLang="zh-CN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 Git </a:t>
            </a:r>
            <a:r>
              <a:rPr lang="zh-CN" altLang="en-US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使用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457200" algn="l">
              <a:buClrTx/>
              <a:buSzTx/>
              <a:buNone/>
            </a:pP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 </a:t>
            </a:r>
            <a:r>
              <a:rPr lang="zh-CN" altLang="en-US" sz="240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配置信息</a:t>
            </a:r>
            <a:endParaRPr lang="zh-CN" altLang="en-US" sz="240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     · </a:t>
            </a:r>
            <a:r>
              <a:rPr lang="zh-CN" altLang="en-US" sz="2400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创建并拉取远程仓库</a:t>
            </a:r>
            <a:endParaRPr lang="zh-CN" altLang="en-US" sz="2400" dirty="0">
              <a:solidFill>
                <a:schemeClr val="accent5">
                  <a:lumMod val="75000"/>
                </a:schemeClr>
              </a:solidFill>
              <a:cs typeface="微软雅黑" panose="020B0503020204020204" pitchFamily="34" charset="-122"/>
              <a:sym typeface="+mn-ea"/>
            </a:endParaRPr>
          </a:p>
          <a:p>
            <a:pPr marL="0" indent="457200">
              <a:buNone/>
            </a:pP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· 向远程仓库同步本地修改</a:t>
            </a:r>
            <a:endParaRPr lang="en-US" altLang="zh-CN" sz="2400" dirty="0">
              <a:solidFill>
                <a:schemeClr val="accent5">
                  <a:lumMod val="75000"/>
                </a:schemeClr>
              </a:solidFill>
              <a:cs typeface="微软雅黑" panose="020B0503020204020204" pitchFamily="34" charset="-122"/>
              <a:sym typeface="+mn-ea"/>
            </a:endParaRPr>
          </a:p>
          <a:p>
            <a:pPr marL="0" indent="457200">
              <a:buNone/>
            </a:pP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· </a:t>
            </a:r>
            <a:r>
              <a:rPr lang="zh-CN" altLang="en-US" sz="2400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版本管理</a:t>
            </a:r>
            <a:endParaRPr lang="zh-CN" altLang="en-US" sz="2400" dirty="0">
              <a:solidFill>
                <a:schemeClr val="accent5">
                  <a:lumMod val="75000"/>
                </a:schemeClr>
              </a:solidFill>
              <a:cs typeface="微软雅黑" panose="020B0503020204020204" pitchFamily="34" charset="-122"/>
              <a:sym typeface="+mn-ea"/>
            </a:endParaRPr>
          </a:p>
          <a:p>
            <a:pPr marL="0" indent="457200">
              <a:buNone/>
            </a:pPr>
            <a:r>
              <a:rPr lang="en-US" altLang="zh-CN" sz="2400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· </a:t>
            </a:r>
            <a:r>
              <a:rPr lang="zh-CN" altLang="en-US" sz="2400" dirty="0">
                <a:solidFill>
                  <a:schemeClr val="accent5">
                    <a:lumMod val="75000"/>
                  </a:schemeClr>
                </a:solidFill>
                <a:cs typeface="微软雅黑" panose="020B0503020204020204" pitchFamily="34" charset="-122"/>
                <a:sym typeface="+mn-ea"/>
              </a:rPr>
              <a:t>冲突解决</a:t>
            </a:r>
            <a:endParaRPr lang="en-US" altLang="zh-CN" sz="2400" dirty="0">
              <a:solidFill>
                <a:schemeClr val="accent5">
                  <a:lumMod val="75000"/>
                </a:schemeClr>
              </a:solidFill>
              <a:cs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endParaRPr lang="zh-CN" altLang="en-US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简介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· </a:t>
            </a:r>
            <a:r>
              <a:rPr lang="zh-CN" altLang="en-US" dirty="0"/>
              <a:t>本节介绍使用 </a:t>
            </a:r>
            <a:r>
              <a:rPr lang="en-US" altLang="zh-CN" dirty="0"/>
              <a:t>Git </a:t>
            </a:r>
            <a:r>
              <a:rPr lang="zh-CN" altLang="en-US" dirty="0"/>
              <a:t>对课程实验项目进行版本管理。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Git </a:t>
            </a:r>
            <a:r>
              <a:rPr lang="zh-CN" altLang="en-US" dirty="0"/>
              <a:t>组成部分</a:t>
            </a:r>
            <a:endParaRPr lang="zh-CN" altLang="en-US" dirty="0"/>
          </a:p>
        </p:txBody>
      </p:sp>
      <p:grpSp>
        <p:nvGrpSpPr>
          <p:cNvPr id="26" name="组合 25"/>
          <p:cNvGrpSpPr/>
          <p:nvPr/>
        </p:nvGrpSpPr>
        <p:grpSpPr>
          <a:xfrm>
            <a:off x="227330" y="3659505"/>
            <a:ext cx="7292340" cy="2908300"/>
            <a:chOff x="358" y="5763"/>
            <a:chExt cx="11484" cy="4580"/>
          </a:xfrm>
        </p:grpSpPr>
        <p:sp>
          <p:nvSpPr>
            <p:cNvPr id="4" name="流程图: 文档 3"/>
            <p:cNvSpPr/>
            <p:nvPr/>
          </p:nvSpPr>
          <p:spPr>
            <a:xfrm>
              <a:off x="9945" y="7556"/>
              <a:ext cx="1766" cy="741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工作区</a:t>
              </a:r>
              <a:endParaRPr lang="zh-CN" altLang="en-US"/>
            </a:p>
          </p:txBody>
        </p:sp>
        <p:sp>
          <p:nvSpPr>
            <p:cNvPr id="5" name="流程图: 磁盘 4"/>
            <p:cNvSpPr/>
            <p:nvPr/>
          </p:nvSpPr>
          <p:spPr>
            <a:xfrm>
              <a:off x="1924" y="7178"/>
              <a:ext cx="1245" cy="1454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远程仓库</a:t>
              </a:r>
              <a:endParaRPr lang="zh-CN" altLang="en-US"/>
            </a:p>
          </p:txBody>
        </p:sp>
        <p:sp>
          <p:nvSpPr>
            <p:cNvPr id="6" name="流程图: 磁盘 5"/>
            <p:cNvSpPr/>
            <p:nvPr>
              <p:custDataLst>
                <p:tags r:id="rId1"/>
              </p:custDataLst>
            </p:nvPr>
          </p:nvSpPr>
          <p:spPr>
            <a:xfrm>
              <a:off x="5032" y="7178"/>
              <a:ext cx="1268" cy="1454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本地仓库</a:t>
              </a:r>
              <a:endParaRPr lang="zh-CN" altLang="en-US"/>
            </a:p>
          </p:txBody>
        </p:sp>
        <p:sp>
          <p:nvSpPr>
            <p:cNvPr id="7" name="流程图: 磁盘 6"/>
            <p:cNvSpPr/>
            <p:nvPr>
              <p:custDataLst>
                <p:tags r:id="rId2"/>
              </p:custDataLst>
            </p:nvPr>
          </p:nvSpPr>
          <p:spPr>
            <a:xfrm>
              <a:off x="7607" y="7178"/>
              <a:ext cx="1314" cy="1454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暂存区</a:t>
              </a: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600" y="5763"/>
              <a:ext cx="7243" cy="3910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rgbClr val="C0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7140" y="9793"/>
              <a:ext cx="2460" cy="55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本地文件夹</a:t>
              </a:r>
              <a:endParaRPr lang="zh-CN" altLang="en-US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833" y="8882"/>
              <a:ext cx="1427" cy="7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服务器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711" y="6023"/>
              <a:ext cx="102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pull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2" name="曲线连接符 19"/>
            <p:cNvCxnSpPr>
              <a:stCxn id="5" idx="4"/>
            </p:cNvCxnSpPr>
            <p:nvPr/>
          </p:nvCxnSpPr>
          <p:spPr>
            <a:xfrm flipV="1">
              <a:off x="3169" y="7469"/>
              <a:ext cx="1862" cy="436"/>
            </a:xfrm>
            <a:prstGeom prst="curvedConnector3">
              <a:avLst>
                <a:gd name="adj1" fmla="val 50000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3346" y="7012"/>
              <a:ext cx="1509" cy="1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clone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4" name="曲线连接符 21"/>
            <p:cNvCxnSpPr>
              <a:stCxn id="6" idx="2"/>
            </p:cNvCxnSpPr>
            <p:nvPr/>
          </p:nvCxnSpPr>
          <p:spPr>
            <a:xfrm rot="10800000" flipV="1">
              <a:off x="3168" y="7905"/>
              <a:ext cx="1863" cy="488"/>
            </a:xfrm>
            <a:prstGeom prst="curvedConnector3">
              <a:avLst>
                <a:gd name="adj1" fmla="val 49973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3285" y="8393"/>
              <a:ext cx="1427" cy="46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push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6" name="曲线连接符 23"/>
            <p:cNvCxnSpPr>
              <a:stCxn id="4" idx="1"/>
            </p:cNvCxnSpPr>
            <p:nvPr/>
          </p:nvCxnSpPr>
          <p:spPr>
            <a:xfrm rot="10800000">
              <a:off x="8921" y="7555"/>
              <a:ext cx="1024" cy="371"/>
            </a:xfrm>
            <a:prstGeom prst="curvedConnector3">
              <a:avLst>
                <a:gd name="adj1" fmla="val 49902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8944" y="7713"/>
              <a:ext cx="1500" cy="6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add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8" name="曲线连接符 25"/>
            <p:cNvCxnSpPr>
              <a:stCxn id="7" idx="2"/>
            </p:cNvCxnSpPr>
            <p:nvPr/>
          </p:nvCxnSpPr>
          <p:spPr>
            <a:xfrm rot="10800000">
              <a:off x="6285" y="7529"/>
              <a:ext cx="1322" cy="376"/>
            </a:xfrm>
            <a:prstGeom prst="curvedConnector3">
              <a:avLst>
                <a:gd name="adj1" fmla="val 49924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6105" y="6857"/>
              <a:ext cx="1635" cy="58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commit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曲线连接符 27"/>
            <p:cNvCxnSpPr>
              <a:stCxn id="6" idx="3"/>
              <a:endCxn id="4" idx="2"/>
            </p:cNvCxnSpPr>
            <p:nvPr/>
          </p:nvCxnSpPr>
          <p:spPr>
            <a:xfrm rot="5400000" flipH="1" flipV="1">
              <a:off x="8055" y="5859"/>
              <a:ext cx="384" cy="5162"/>
            </a:xfrm>
            <a:prstGeom prst="curvedConnector3">
              <a:avLst>
                <a:gd name="adj1" fmla="val -203645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文本框 20"/>
            <p:cNvSpPr txBox="1"/>
            <p:nvPr/>
          </p:nvSpPr>
          <p:spPr>
            <a:xfrm>
              <a:off x="7217" y="8863"/>
              <a:ext cx="246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checkout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曲线连接符 30"/>
            <p:cNvCxnSpPr/>
            <p:nvPr/>
          </p:nvCxnSpPr>
          <p:spPr>
            <a:xfrm rot="16200000" flipH="1">
              <a:off x="6498" y="3257"/>
              <a:ext cx="378" cy="8281"/>
            </a:xfrm>
            <a:prstGeom prst="curvedConnector3">
              <a:avLst>
                <a:gd name="adj1" fmla="val -322354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文本框 23"/>
            <p:cNvSpPr txBox="1"/>
            <p:nvPr/>
          </p:nvSpPr>
          <p:spPr>
            <a:xfrm>
              <a:off x="358" y="7211"/>
              <a:ext cx="1747" cy="14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Gitlab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r>
                <a:rPr lang="en-US" altLang="zh-CN" sz="18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Github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r>
                <a:rPr lang="en-US" altLang="zh-CN" sz="1800" b="1" dirty="0" err="1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Gitee</a:t>
              </a:r>
              <a:endParaRPr lang="en-US" altLang="zh-CN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8921115" y="3959860"/>
            <a:ext cx="2539365" cy="2036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·</a:t>
            </a:r>
            <a:r>
              <a:rPr lang="en-US" altLang="zh-CN" sz="24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安全性高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开源共享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·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版本管理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400" dirty="0"/>
          </a:p>
          <a:p>
            <a:endParaRPr lang="zh-CN" altLang="en-US" sz="2400" dirty="0"/>
          </a:p>
        </p:txBody>
      </p:sp>
      <p:sp>
        <p:nvSpPr>
          <p:cNvPr id="25" name="右箭头 11"/>
          <p:cNvSpPr/>
          <p:nvPr/>
        </p:nvSpPr>
        <p:spPr>
          <a:xfrm>
            <a:off x="7952638" y="4793909"/>
            <a:ext cx="795856" cy="2544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dirty="0"/>
              <a:t>配置 </a:t>
            </a:r>
            <a:r>
              <a:rPr lang="en-US" altLang="zh-CN" sz="3600" dirty="0"/>
              <a:t>Git </a:t>
            </a:r>
            <a:r>
              <a:rPr lang="zh-CN" altLang="en-US" sz="3600" dirty="0"/>
              <a:t>信息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支持共享开发，需要身份信息，来标识每次代码修改的提交者</a:t>
            </a:r>
            <a:endParaRPr lang="en-US" altLang="zh-CN" dirty="0"/>
          </a:p>
          <a:p>
            <a:r>
              <a:rPr lang="en-US" altLang="zh-CN" dirty="0"/>
              <a:t>Git </a:t>
            </a:r>
            <a:r>
              <a:rPr lang="zh-CN" altLang="en-US" dirty="0"/>
              <a:t>命令操作：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zh-CN" altLang="en-US" sz="2800" dirty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git config --global user.name "Your name"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git config --global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user.email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"Your email"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en-US" altLang="zh-CN" dirty="0"/>
          </a:p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dirty="0"/>
              <a:t>创建并拉取远程仓库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步骤一：建立 </a:t>
            </a:r>
            <a:r>
              <a:rPr lang="en-US" altLang="zh-CN" dirty="0"/>
              <a:t>Git </a:t>
            </a:r>
            <a:r>
              <a:rPr lang="zh-CN" altLang="en-US" dirty="0"/>
              <a:t>远程仓库   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en-US" altLang="zh-CN" dirty="0"/>
          </a:p>
          <a:p>
            <a:pPr lvl="1"/>
            <a:r>
              <a:rPr lang="zh-CN" altLang="en-US" dirty="0"/>
              <a:t>通过 </a:t>
            </a:r>
            <a:r>
              <a:rPr lang="en-US" altLang="zh-CN" dirty="0"/>
              <a:t>fork </a:t>
            </a:r>
            <a:r>
              <a:rPr lang="zh-CN" altLang="en-US" dirty="0"/>
              <a:t>实验项目的公开仓库，获取自己的远程 </a:t>
            </a:r>
            <a:r>
              <a:rPr lang="en-US" altLang="zh-CN" dirty="0"/>
              <a:t>Git </a:t>
            </a:r>
            <a:r>
              <a:rPr lang="zh-CN" altLang="en-US" dirty="0"/>
              <a:t>仓库</a:t>
            </a:r>
            <a:endParaRPr lang="en-US" altLang="zh-CN" dirty="0"/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步骤二</a:t>
            </a:r>
            <a:r>
              <a:rPr lang="zh-CN" altLang="en-US" dirty="0">
                <a:cs typeface="微软雅黑" panose="020B0503020204020204" pitchFamily="34" charset="-122"/>
              </a:rPr>
              <a:t>：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克隆远程仓库到本地   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en-US" altLang="zh-CN" sz="2800" dirty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在虚拟机的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terminal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中执行以下命令，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url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可从远程仓库页面获得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git clone + &lt;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url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&gt;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630" t="23137"/>
          <a:stretch>
            <a:fillRect/>
          </a:stretch>
        </p:blipFill>
        <p:spPr>
          <a:xfrm>
            <a:off x="1134003" y="2142144"/>
            <a:ext cx="5507990" cy="8712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818" t="3528"/>
          <a:stretch>
            <a:fillRect/>
          </a:stretch>
        </p:blipFill>
        <p:spPr>
          <a:xfrm>
            <a:off x="1134003" y="4300261"/>
            <a:ext cx="4005580" cy="20491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dirty="0"/>
              <a:t>向远程仓库同步本地修改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在工作区中对文件修改后，需要三个阶段同步至远程仓库</a:t>
            </a:r>
            <a:endParaRPr lang="en-US" altLang="zh-CN" dirty="0"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370455" y="2482850"/>
            <a:ext cx="6272530" cy="2295525"/>
            <a:chOff x="3733" y="3910"/>
            <a:chExt cx="9878" cy="3615"/>
          </a:xfrm>
        </p:grpSpPr>
        <p:sp>
          <p:nvSpPr>
            <p:cNvPr id="22" name="流程图: 文档 21"/>
            <p:cNvSpPr/>
            <p:nvPr/>
          </p:nvSpPr>
          <p:spPr>
            <a:xfrm>
              <a:off x="11845" y="5443"/>
              <a:ext cx="1766" cy="741"/>
            </a:xfrm>
            <a:prstGeom prst="flowChart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工作区</a:t>
              </a:r>
              <a:endParaRPr lang="zh-CN" altLang="en-US"/>
            </a:p>
          </p:txBody>
        </p:sp>
        <p:sp>
          <p:nvSpPr>
            <p:cNvPr id="23" name="流程图: 磁盘 22"/>
            <p:cNvSpPr/>
            <p:nvPr/>
          </p:nvSpPr>
          <p:spPr>
            <a:xfrm>
              <a:off x="3824" y="5065"/>
              <a:ext cx="1245" cy="1454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远程仓库</a:t>
              </a:r>
              <a:endParaRPr lang="zh-CN" altLang="en-US"/>
            </a:p>
          </p:txBody>
        </p:sp>
        <p:sp>
          <p:nvSpPr>
            <p:cNvPr id="24" name="流程图: 磁盘 23"/>
            <p:cNvSpPr/>
            <p:nvPr>
              <p:custDataLst>
                <p:tags r:id="rId1"/>
              </p:custDataLst>
            </p:nvPr>
          </p:nvSpPr>
          <p:spPr>
            <a:xfrm>
              <a:off x="6932" y="5065"/>
              <a:ext cx="1268" cy="1454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本地仓库</a:t>
              </a:r>
              <a:endParaRPr lang="zh-CN" altLang="en-US"/>
            </a:p>
          </p:txBody>
        </p:sp>
        <p:sp>
          <p:nvSpPr>
            <p:cNvPr id="25" name="流程图: 磁盘 24"/>
            <p:cNvSpPr/>
            <p:nvPr>
              <p:custDataLst>
                <p:tags r:id="rId2"/>
              </p:custDataLst>
            </p:nvPr>
          </p:nvSpPr>
          <p:spPr>
            <a:xfrm>
              <a:off x="9507" y="5065"/>
              <a:ext cx="1314" cy="1454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/>
                <a:t>暂存区</a:t>
              </a:r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733" y="6769"/>
              <a:ext cx="1427" cy="75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服务器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9611" y="3910"/>
              <a:ext cx="102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pull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8" name="曲线连接符 19"/>
            <p:cNvCxnSpPr>
              <a:stCxn id="23" idx="4"/>
            </p:cNvCxnSpPr>
            <p:nvPr/>
          </p:nvCxnSpPr>
          <p:spPr>
            <a:xfrm flipV="1">
              <a:off x="5069" y="5356"/>
              <a:ext cx="1862" cy="436"/>
            </a:xfrm>
            <a:prstGeom prst="curvedConnector3">
              <a:avLst>
                <a:gd name="adj1" fmla="val 50000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5246" y="4899"/>
              <a:ext cx="1509" cy="17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clone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0" name="曲线连接符 21"/>
            <p:cNvCxnSpPr>
              <a:stCxn id="24" idx="2"/>
            </p:cNvCxnSpPr>
            <p:nvPr/>
          </p:nvCxnSpPr>
          <p:spPr>
            <a:xfrm rot="10800000" flipV="1">
              <a:off x="5068" y="5792"/>
              <a:ext cx="1863" cy="488"/>
            </a:xfrm>
            <a:prstGeom prst="curvedConnector3">
              <a:avLst>
                <a:gd name="adj1" fmla="val 49973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5185" y="6280"/>
              <a:ext cx="1641" cy="46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③ push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2" name="曲线连接符 23"/>
            <p:cNvCxnSpPr>
              <a:stCxn id="22" idx="1"/>
            </p:cNvCxnSpPr>
            <p:nvPr/>
          </p:nvCxnSpPr>
          <p:spPr>
            <a:xfrm rot="10800000">
              <a:off x="10821" y="5442"/>
              <a:ext cx="1024" cy="371"/>
            </a:xfrm>
            <a:prstGeom prst="curvedConnector3">
              <a:avLst>
                <a:gd name="adj1" fmla="val 49902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10693" y="4805"/>
              <a:ext cx="1500" cy="68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rgbClr val="C00000"/>
                  </a:solidFill>
                </a:rPr>
                <a:t>①</a:t>
              </a:r>
              <a:r>
                <a:rPr lang="zh-CN" altLang="en-US" dirty="0"/>
                <a:t> </a:t>
              </a:r>
              <a:r>
                <a:rPr lang="en-US" altLang="zh-CN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4" name="曲线连接符 25"/>
            <p:cNvCxnSpPr>
              <a:stCxn id="25" idx="2"/>
            </p:cNvCxnSpPr>
            <p:nvPr/>
          </p:nvCxnSpPr>
          <p:spPr>
            <a:xfrm rot="10800000">
              <a:off x="8185" y="5416"/>
              <a:ext cx="1322" cy="376"/>
            </a:xfrm>
            <a:prstGeom prst="curvedConnector3">
              <a:avLst>
                <a:gd name="adj1" fmla="val 49924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7701" y="4587"/>
              <a:ext cx="2305" cy="58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② commit</a:t>
              </a:r>
              <a:endPara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6" name="曲线连接符 27"/>
            <p:cNvCxnSpPr>
              <a:stCxn id="24" idx="3"/>
              <a:endCxn id="22" idx="2"/>
            </p:cNvCxnSpPr>
            <p:nvPr/>
          </p:nvCxnSpPr>
          <p:spPr>
            <a:xfrm rot="5400000" flipH="1" flipV="1">
              <a:off x="9955" y="3746"/>
              <a:ext cx="384" cy="5162"/>
            </a:xfrm>
            <a:prstGeom prst="curvedConnector3">
              <a:avLst>
                <a:gd name="adj1" fmla="val -203645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9117" y="6750"/>
              <a:ext cx="246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checkout</a:t>
              </a:r>
              <a:endPara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8" name="曲线连接符 30"/>
            <p:cNvCxnSpPr/>
            <p:nvPr/>
          </p:nvCxnSpPr>
          <p:spPr>
            <a:xfrm rot="16200000" flipH="1">
              <a:off x="8398" y="1144"/>
              <a:ext cx="378" cy="8281"/>
            </a:xfrm>
            <a:prstGeom prst="curvedConnector3">
              <a:avLst>
                <a:gd name="adj1" fmla="val -322354"/>
              </a:avLst>
            </a:prstGeom>
            <a:ln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dirty="0"/>
              <a:t>向远程仓库同步本地修改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步骤一：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将文件提交到暂存区   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Git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命令，其中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filename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是希望提交的修改后的文件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git add + &lt;filename&gt;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  <a:p>
            <a:pPr marL="457200" lvl="1" indent="0">
              <a:buNone/>
            </a:pPr>
            <a:endParaRPr lang="en-US" altLang="zh-CN" dirty="0">
              <a:sym typeface="+mn-ea"/>
            </a:endParaRPr>
          </a:p>
          <a:p>
            <a:pPr marL="0" indent="0">
              <a:buNone/>
            </a:pPr>
            <a:endParaRPr lang="en-US" altLang="zh-CN" dirty="0">
              <a:sym typeface="+mn-ea"/>
            </a:endParaRPr>
          </a:p>
          <a:p>
            <a:r>
              <a:rPr lang="zh-CN" altLang="en-US" dirty="0">
                <a:sym typeface="+mn-ea"/>
              </a:rPr>
              <a:t>步骤二：提交暂存区到本地仓库   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Git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命令，其中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message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是字符串，记录了此次提交用户自定义的修改信息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lvl="1" indent="0"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git commit -m &lt;message&gt;</a:t>
            </a:r>
            <a:endParaRPr lang="en-US" altLang="zh-CN" dirty="0">
              <a:sym typeface="+mn-ea"/>
            </a:endParaRPr>
          </a:p>
          <a:p>
            <a:pPr marL="0" indent="0">
              <a:buNone/>
            </a:pPr>
            <a:endParaRPr lang="en-US" altLang="zh-CN" dirty="0"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5539" r="752"/>
          <a:stretch>
            <a:fillRect/>
          </a:stretch>
        </p:blipFill>
        <p:spPr>
          <a:xfrm>
            <a:off x="1306475" y="2573465"/>
            <a:ext cx="6710045" cy="13423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99814" y="5310670"/>
            <a:ext cx="7757160" cy="118046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dirty="0"/>
              <a:t>向远程仓库同步本地修改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步骤三：将本地修改推送到远程</a:t>
            </a:r>
            <a:r>
              <a:rPr lang="zh-CN" altLang="en-US" dirty="0">
                <a:sym typeface="+mn-ea"/>
              </a:rPr>
              <a:t>仓库   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zh-CN" altLang="en-US" sz="2800" dirty="0">
              <a:solidFill>
                <a:schemeClr val="bg1"/>
              </a:solidFill>
              <a:highlight>
                <a:srgbClr val="0000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Git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命令：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git push &lt;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远程主机名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 &lt;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本地分支名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&gt;:&lt;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远程分支名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默认为：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git push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3670" r="1027" b="24144"/>
          <a:stretch>
            <a:fillRect/>
          </a:stretch>
        </p:blipFill>
        <p:spPr>
          <a:xfrm>
            <a:off x="1285735" y="3107402"/>
            <a:ext cx="6240780" cy="11239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dirty="0"/>
              <a:t>向远程仓库同步本地修改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/>
              <a:t>验证：查看远程仓库文件</a:t>
            </a:r>
            <a:endParaRPr lang="en-US" altLang="zh-CN" sz="2800" dirty="0"/>
          </a:p>
          <a:p>
            <a:pPr lvl="1"/>
            <a:r>
              <a:rPr lang="zh-CN" altLang="en-US" dirty="0"/>
              <a:t>修改已同步至远程仓库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r="1604" b="10345"/>
          <a:stretch>
            <a:fillRect/>
          </a:stretch>
        </p:blipFill>
        <p:spPr>
          <a:xfrm>
            <a:off x="1069439" y="2247917"/>
            <a:ext cx="9034780" cy="2476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dirty="0"/>
              <a:t>冲突</a:t>
            </a:r>
            <a:r>
              <a:rPr lang="zh-CN" altLang="en-US" dirty="0"/>
              <a:t>合并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>
                <a:sym typeface="+mn-ea"/>
              </a:rPr>
              <a:t>多人合作开发，出现同时修改相同文件内容，产生</a:t>
            </a:r>
            <a:r>
              <a:rPr lang="zh-CN" altLang="en-US" dirty="0">
                <a:sym typeface="+mn-ea"/>
              </a:rPr>
              <a:t>冲突</a:t>
            </a:r>
            <a:endParaRPr lang="zh-CN" altLang="en-US" dirty="0">
              <a:sym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172210" y="1944370"/>
            <a:ext cx="8838565" cy="4508500"/>
            <a:chOff x="1749" y="3202"/>
            <a:chExt cx="13919" cy="7100"/>
          </a:xfrm>
        </p:grpSpPr>
        <p:sp>
          <p:nvSpPr>
            <p:cNvPr id="4" name="矩形 3"/>
            <p:cNvSpPr/>
            <p:nvPr/>
          </p:nvSpPr>
          <p:spPr>
            <a:xfrm>
              <a:off x="7245" y="3202"/>
              <a:ext cx="2054" cy="868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/>
                <a:t>原始</a:t>
              </a:r>
              <a:r>
                <a:rPr lang="zh-CN" altLang="en-US"/>
                <a:t>仓库</a:t>
              </a:r>
              <a:endParaRPr lang="zh-CN" altLang="en-US"/>
            </a:p>
          </p:txBody>
        </p:sp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5424" y="4891"/>
              <a:ext cx="2070" cy="884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A</a:t>
              </a:r>
              <a:r>
                <a:rPr lang="zh-CN" altLang="en-US"/>
                <a:t>本地</a:t>
              </a:r>
              <a:r>
                <a:rPr lang="zh-CN" altLang="en-US"/>
                <a:t>仓库版本</a:t>
              </a:r>
              <a:r>
                <a:rPr lang="en-US" altLang="zh-CN"/>
                <a:t>0</a:t>
              </a:r>
              <a:endParaRPr lang="en-US" altLang="zh-CN"/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9066" y="4891"/>
              <a:ext cx="2083" cy="88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B</a:t>
              </a:r>
              <a:r>
                <a:rPr lang="zh-CN" altLang="en-US"/>
                <a:t>本地</a:t>
              </a:r>
              <a:r>
                <a:rPr lang="zh-CN" altLang="en-US"/>
                <a:t>仓库版本</a:t>
              </a:r>
              <a:r>
                <a:rPr lang="en-US" altLang="zh-CN"/>
                <a:t>0</a:t>
              </a:r>
              <a:endParaRPr lang="en-US" altLang="zh-CN"/>
            </a:p>
          </p:txBody>
        </p:sp>
        <p:cxnSp>
          <p:nvCxnSpPr>
            <p:cNvPr id="9" name="直接箭头连接符 8"/>
            <p:cNvCxnSpPr>
              <a:stCxn id="5" idx="0"/>
              <a:endCxn id="4" idx="2"/>
            </p:cNvCxnSpPr>
            <p:nvPr/>
          </p:nvCxnSpPr>
          <p:spPr>
            <a:xfrm flipV="1">
              <a:off x="6459" y="4070"/>
              <a:ext cx="1813" cy="82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>
              <a:stCxn id="6" idx="0"/>
            </p:cNvCxnSpPr>
            <p:nvPr/>
          </p:nvCxnSpPr>
          <p:spPr>
            <a:xfrm flipH="1" flipV="1">
              <a:off x="8287" y="4070"/>
              <a:ext cx="1821" cy="82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6499" y="4087"/>
              <a:ext cx="1041" cy="84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/>
                <a:t>fork</a:t>
              </a:r>
              <a:endParaRPr lang="en-US" altLang="zh-CN"/>
            </a:p>
          </p:txBody>
        </p:sp>
        <p:sp>
          <p:nvSpPr>
            <p:cNvPr id="12" name="文本框 11"/>
            <p:cNvSpPr txBox="1"/>
            <p:nvPr>
              <p:custDataLst>
                <p:tags r:id="rId3"/>
              </p:custDataLst>
            </p:nvPr>
          </p:nvSpPr>
          <p:spPr>
            <a:xfrm>
              <a:off x="8936" y="4048"/>
              <a:ext cx="1041" cy="84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/>
                <a:t>fork</a:t>
              </a:r>
              <a:endParaRPr lang="en-US" altLang="zh-CN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749" y="4930"/>
              <a:ext cx="147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T0</a:t>
              </a:r>
              <a:endParaRPr lang="en-US" altLang="zh-CN"/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1749" y="6860"/>
              <a:ext cx="147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T1</a:t>
              </a:r>
              <a:endParaRPr lang="en-US" altLang="zh-CN"/>
            </a:p>
          </p:txBody>
        </p:sp>
        <p:cxnSp>
          <p:nvCxnSpPr>
            <p:cNvPr id="16" name="直接箭头连接符 15"/>
            <p:cNvCxnSpPr>
              <a:stCxn id="6" idx="2"/>
            </p:cNvCxnSpPr>
            <p:nvPr/>
          </p:nvCxnSpPr>
          <p:spPr>
            <a:xfrm>
              <a:off x="10108" y="5774"/>
              <a:ext cx="0" cy="93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>
              <p:custDataLst>
                <p:tags r:id="rId5"/>
              </p:custDataLst>
            </p:nvPr>
          </p:nvSpPr>
          <p:spPr>
            <a:xfrm>
              <a:off x="9066" y="6709"/>
              <a:ext cx="2083" cy="88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/>
                <a:t>B</a:t>
              </a:r>
              <a:r>
                <a:rPr lang="zh-CN" altLang="en-US"/>
                <a:t>本地</a:t>
              </a:r>
              <a:r>
                <a:rPr lang="zh-CN" altLang="en-US"/>
                <a:t>仓库版本</a:t>
              </a:r>
              <a:r>
                <a:rPr lang="en-US" altLang="zh-CN"/>
                <a:t>1</a:t>
              </a:r>
              <a:endParaRPr lang="en-US" altLang="zh-CN"/>
            </a:p>
          </p:txBody>
        </p:sp>
        <p:sp>
          <p:nvSpPr>
            <p:cNvPr id="18" name="矩形 17"/>
            <p:cNvSpPr/>
            <p:nvPr/>
          </p:nvSpPr>
          <p:spPr>
            <a:xfrm>
              <a:off x="12925" y="6709"/>
              <a:ext cx="2250" cy="88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/>
                <a:t>原始</a:t>
              </a:r>
              <a:r>
                <a:rPr lang="zh-CN" altLang="en-US"/>
                <a:t>仓库</a:t>
              </a:r>
              <a:endParaRPr lang="zh-CN" altLang="en-US"/>
            </a:p>
          </p:txBody>
        </p:sp>
        <p:cxnSp>
          <p:nvCxnSpPr>
            <p:cNvPr id="19" name="直接箭头连接符 18"/>
            <p:cNvCxnSpPr>
              <a:stCxn id="17" idx="3"/>
              <a:endCxn id="18" idx="1"/>
            </p:cNvCxnSpPr>
            <p:nvPr/>
          </p:nvCxnSpPr>
          <p:spPr>
            <a:xfrm>
              <a:off x="11149" y="7151"/>
              <a:ext cx="177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>
              <p:custDataLst>
                <p:tags r:id="rId6"/>
              </p:custDataLst>
            </p:nvPr>
          </p:nvSpPr>
          <p:spPr>
            <a:xfrm>
              <a:off x="5424" y="8638"/>
              <a:ext cx="2116" cy="1013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>
                  <a:sym typeface="+mn-ea"/>
                </a:rPr>
                <a:t>A</a:t>
              </a:r>
              <a:r>
                <a:rPr lang="zh-CN" altLang="en-US">
                  <a:sym typeface="+mn-ea"/>
                </a:rPr>
                <a:t>本地仓库版本</a:t>
              </a:r>
              <a:r>
                <a:rPr lang="en-US" altLang="zh-CN">
                  <a:sym typeface="+mn-ea"/>
                </a:rPr>
                <a:t>1</a:t>
              </a:r>
              <a:endParaRPr lang="en-US" altLang="zh-CN">
                <a:sym typeface="+mn-ea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7"/>
              </p:custDataLst>
            </p:nvPr>
          </p:nvSpPr>
          <p:spPr>
            <a:xfrm>
              <a:off x="1749" y="8790"/>
              <a:ext cx="1475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en-US" altLang="zh-CN"/>
                <a:t>T1</a:t>
              </a:r>
              <a:endParaRPr lang="en-US" altLang="zh-CN"/>
            </a:p>
          </p:txBody>
        </p:sp>
        <p:cxnSp>
          <p:nvCxnSpPr>
            <p:cNvPr id="39" name="直接箭头连接符 38"/>
            <p:cNvCxnSpPr>
              <a:stCxn id="5" idx="2"/>
              <a:endCxn id="20" idx="0"/>
            </p:cNvCxnSpPr>
            <p:nvPr/>
          </p:nvCxnSpPr>
          <p:spPr>
            <a:xfrm>
              <a:off x="6459" y="5775"/>
              <a:ext cx="23" cy="286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0" name="矩形 39"/>
            <p:cNvSpPr/>
            <p:nvPr>
              <p:custDataLst>
                <p:tags r:id="rId8"/>
              </p:custDataLst>
            </p:nvPr>
          </p:nvSpPr>
          <p:spPr>
            <a:xfrm>
              <a:off x="12925" y="8638"/>
              <a:ext cx="2250" cy="1004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>
                  <a:sym typeface="+mn-ea"/>
                </a:rPr>
                <a:t>原始</a:t>
              </a:r>
              <a:r>
                <a:rPr lang="zh-CN" altLang="en-US">
                  <a:sym typeface="+mn-ea"/>
                </a:rPr>
                <a:t>仓库</a:t>
              </a:r>
              <a:endParaRPr lang="zh-CN" altLang="en-US">
                <a:sym typeface="+mn-ea"/>
              </a:endParaRPr>
            </a:p>
          </p:txBody>
        </p:sp>
        <p:cxnSp>
          <p:nvCxnSpPr>
            <p:cNvPr id="41" name="直接箭头连接符 40"/>
            <p:cNvCxnSpPr>
              <a:stCxn id="20" idx="3"/>
              <a:endCxn id="40" idx="1"/>
            </p:cNvCxnSpPr>
            <p:nvPr/>
          </p:nvCxnSpPr>
          <p:spPr>
            <a:xfrm flipV="1">
              <a:off x="7540" y="9140"/>
              <a:ext cx="5385" cy="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2" name="矩形 41"/>
            <p:cNvSpPr/>
            <p:nvPr/>
          </p:nvSpPr>
          <p:spPr>
            <a:xfrm>
              <a:off x="12432" y="5915"/>
              <a:ext cx="3236" cy="4335"/>
            </a:xfrm>
            <a:prstGeom prst="rect">
              <a:avLst/>
            </a:prstGeom>
            <a:solidFill>
              <a:schemeClr val="bg1">
                <a:alpha val="0"/>
              </a:schemeClr>
            </a:solidFill>
            <a:ln w="28575" cmpd="sng">
              <a:solidFill>
                <a:schemeClr val="accent1">
                  <a:shade val="50000"/>
                </a:schemeClr>
              </a:solidFill>
              <a:prstDash val="solid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3" name="乘号 42"/>
            <p:cNvSpPr/>
            <p:nvPr/>
          </p:nvSpPr>
          <p:spPr>
            <a:xfrm>
              <a:off x="9337" y="8638"/>
              <a:ext cx="1298" cy="938"/>
            </a:xfrm>
            <a:prstGeom prst="mathMultiply">
              <a:avLst/>
            </a:prstGeom>
            <a:solidFill>
              <a:srgbClr val="FF3300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9433" y="9722"/>
              <a:ext cx="1202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>
                  <a:solidFill>
                    <a:srgbClr val="FF0000"/>
                  </a:solidFill>
                </a:rPr>
                <a:t>冲突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753" y="5924"/>
              <a:ext cx="2351" cy="6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/>
                <a:t>add&amp;commit</a:t>
              </a:r>
              <a:endParaRPr lang="en-US" altLang="zh-CN"/>
            </a:p>
          </p:txBody>
        </p:sp>
        <p:sp>
          <p:nvSpPr>
            <p:cNvPr id="8" name="文本框 7"/>
            <p:cNvSpPr txBox="1"/>
            <p:nvPr>
              <p:custDataLst>
                <p:tags r:id="rId9"/>
              </p:custDataLst>
            </p:nvPr>
          </p:nvSpPr>
          <p:spPr>
            <a:xfrm>
              <a:off x="3954" y="6948"/>
              <a:ext cx="2351" cy="64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/>
                <a:t>add&amp;commit</a:t>
              </a:r>
              <a:endParaRPr lang="en-US" altLang="zh-CN"/>
            </a:p>
          </p:txBody>
        </p:sp>
        <p:sp>
          <p:nvSpPr>
            <p:cNvPr id="13" name="文本框 12"/>
            <p:cNvSpPr txBox="1"/>
            <p:nvPr>
              <p:custDataLst>
                <p:tags r:id="rId10"/>
              </p:custDataLst>
            </p:nvPr>
          </p:nvSpPr>
          <p:spPr>
            <a:xfrm>
              <a:off x="11149" y="6568"/>
              <a:ext cx="1289" cy="54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/>
                <a:t>push</a:t>
              </a:r>
              <a:endParaRPr lang="en-US" altLang="zh-CN"/>
            </a:p>
          </p:txBody>
        </p:sp>
        <p:sp>
          <p:nvSpPr>
            <p:cNvPr id="22" name="文本框 21"/>
            <p:cNvSpPr txBox="1"/>
            <p:nvPr>
              <p:custDataLst>
                <p:tags r:id="rId11"/>
              </p:custDataLst>
            </p:nvPr>
          </p:nvSpPr>
          <p:spPr>
            <a:xfrm>
              <a:off x="9433" y="8242"/>
              <a:ext cx="1082" cy="60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en-US" altLang="zh-CN"/>
                <a:t>push</a:t>
              </a:r>
              <a:endParaRPr lang="en-US" altLang="zh-CN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8887" y="1048083"/>
            <a:ext cx="11171976" cy="4927585"/>
          </a:xfrm>
        </p:spPr>
        <p:txBody>
          <a:bodyPr>
            <a:normAutofit fontScale="25000"/>
          </a:bodyPr>
          <a:lstStyle/>
          <a:p>
            <a:pPr marL="0" indent="0">
              <a:buNone/>
            </a:pPr>
            <a:r>
              <a:rPr lang="zh-CN" altLang="en-US" sz="11200" dirty="0"/>
              <a:t>普通合并</a:t>
            </a:r>
            <a:endParaRPr lang="zh-CN" altLang="en-US" sz="11200" dirty="0"/>
          </a:p>
          <a:p>
            <a:pPr marL="0" indent="0">
              <a:buNone/>
            </a:pPr>
            <a:r>
              <a:rPr lang="en-US" altLang="zh-CN" sz="8000" b="0" dirty="0"/>
              <a:t>  </a:t>
            </a:r>
            <a:r>
              <a:rPr lang="zh-CN" altLang="en-US" sz="8000" b="0" dirty="0"/>
              <a:t>普通合并，</a:t>
            </a:r>
            <a:r>
              <a:rPr lang="en-US" altLang="zh-CN" sz="8000" b="0" dirty="0"/>
              <a:t>Git</a:t>
            </a:r>
            <a:r>
              <a:rPr lang="zh-CN" altLang="en-US" sz="8000" b="0" dirty="0"/>
              <a:t>会自动完成。普通合并是合并进来的分支新增了文件，</a:t>
            </a:r>
            <a:r>
              <a:rPr lang="en-US" altLang="zh-CN" sz="8000" b="0" dirty="0"/>
              <a:t>Git</a:t>
            </a:r>
            <a:r>
              <a:rPr lang="zh-CN" altLang="en-US" sz="8000" b="0" dirty="0"/>
              <a:t>会自动将新增的文件合并到当前分支中。</a:t>
            </a:r>
            <a:endParaRPr lang="zh-CN" altLang="en-US" sz="8000" b="0" dirty="0"/>
          </a:p>
          <a:p>
            <a:pPr marL="0" indent="0">
              <a:buNone/>
            </a:pPr>
            <a:endParaRPr lang="zh-CN" altLang="en-US" sz="3200" b="0" dirty="0"/>
          </a:p>
          <a:p>
            <a:pPr marL="0" indent="0">
              <a:buNone/>
            </a:pPr>
            <a:r>
              <a:rPr lang="zh-CN" altLang="en-US" sz="11200" dirty="0">
                <a:sym typeface="+mn-ea"/>
              </a:rPr>
              <a:t>冲突合并</a:t>
            </a:r>
            <a:endParaRPr lang="zh-CN" altLang="en-US" sz="11200" dirty="0"/>
          </a:p>
          <a:p>
            <a:pPr marL="0" indent="0">
              <a:buNone/>
            </a:pPr>
            <a:r>
              <a:rPr lang="en-US" altLang="zh-CN" sz="8000" b="0" dirty="0"/>
              <a:t>  </a:t>
            </a:r>
            <a:r>
              <a:rPr lang="zh-CN" altLang="en-US" sz="8000" b="0" dirty="0"/>
              <a:t>冲突通常满足两个条件：</a:t>
            </a:r>
            <a:endParaRPr lang="zh-CN" altLang="en-US" sz="8000" b="0" dirty="0"/>
          </a:p>
          <a:p>
            <a:pPr marL="0" indent="0">
              <a:buNone/>
            </a:pPr>
            <a:r>
              <a:rPr lang="en-US" altLang="zh-CN" sz="8000" b="0" dirty="0"/>
              <a:t>  </a:t>
            </a:r>
            <a:r>
              <a:rPr lang="zh-CN" altLang="en-US" sz="8000" b="0" dirty="0"/>
              <a:t>两个分支都来源于一个原始分支；两个分支都修改了同一份文件中相同的内容。</a:t>
            </a:r>
            <a:r>
              <a:rPr lang="en-US" altLang="zh-CN" sz="8000" b="0" dirty="0">
                <a:sym typeface="+mn-ea"/>
              </a:rPr>
              <a:t>  </a:t>
            </a:r>
            <a:endParaRPr lang="en-US" altLang="zh-CN" sz="8000" b="0" dirty="0">
              <a:sym typeface="+mn-ea"/>
            </a:endParaRPr>
          </a:p>
          <a:p>
            <a:pPr marL="0" indent="0">
              <a:buNone/>
            </a:pPr>
            <a:endParaRPr lang="zh-CN" altLang="en-US" sz="8000" b="0" dirty="0">
              <a:sym typeface="+mn-ea"/>
            </a:endParaRPr>
          </a:p>
          <a:p>
            <a:pPr marL="0" indent="0">
              <a:buNone/>
            </a:pPr>
            <a:r>
              <a:rPr lang="zh-CN" altLang="en-US" sz="8000" b="0" dirty="0">
                <a:sym typeface="+mn-ea"/>
              </a:rPr>
              <a:t>模拟冲突合并的</a:t>
            </a:r>
            <a:r>
              <a:rPr lang="zh-CN" altLang="en-US" sz="8000" b="0" dirty="0">
                <a:sym typeface="+mn-ea"/>
              </a:rPr>
              <a:t>情况：</a:t>
            </a:r>
            <a:r>
              <a:rPr lang="en-US" altLang="zh-CN" sz="8000" b="0" dirty="0">
                <a:sym typeface="+mn-ea"/>
              </a:rPr>
              <a:t>B</a:t>
            </a:r>
            <a:r>
              <a:rPr lang="zh-CN" altLang="en-US" sz="8000" b="0" dirty="0">
                <a:sym typeface="+mn-ea"/>
              </a:rPr>
              <a:t>同学</a:t>
            </a:r>
            <a:r>
              <a:rPr lang="en-US" altLang="zh-CN" sz="8000" b="0" dirty="0">
                <a:sym typeface="+mn-ea"/>
              </a:rPr>
              <a:t>Fork</a:t>
            </a:r>
            <a:r>
              <a:rPr lang="zh-CN" altLang="en-US" sz="8000" b="0" dirty="0">
                <a:sym typeface="+mn-ea"/>
              </a:rPr>
              <a:t>了</a:t>
            </a:r>
            <a:r>
              <a:rPr lang="en-US" altLang="zh-CN" sz="8000" b="0" dirty="0">
                <a:sym typeface="+mn-ea"/>
              </a:rPr>
              <a:t>A</a:t>
            </a:r>
            <a:r>
              <a:rPr lang="zh-CN" altLang="en-US" sz="8000" b="0" dirty="0">
                <a:sym typeface="+mn-ea"/>
              </a:rPr>
              <a:t>同学仓库，</a:t>
            </a:r>
            <a:r>
              <a:rPr lang="en-US" altLang="zh-CN" sz="8000" b="0" dirty="0">
                <a:sym typeface="+mn-ea"/>
              </a:rPr>
              <a:t>A</a:t>
            </a:r>
            <a:r>
              <a:rPr lang="zh-CN" altLang="en-US" sz="8000" b="0" dirty="0">
                <a:sym typeface="+mn-ea"/>
              </a:rPr>
              <a:t>和</a:t>
            </a:r>
            <a:r>
              <a:rPr lang="en-US" altLang="zh-CN" sz="8000" b="0" dirty="0">
                <a:sym typeface="+mn-ea"/>
              </a:rPr>
              <a:t>B</a:t>
            </a:r>
            <a:r>
              <a:rPr lang="zh-CN" altLang="en-US" sz="8000" b="0" dirty="0">
                <a:sym typeface="+mn-ea"/>
              </a:rPr>
              <a:t>同学在各自仓库分别提交了自己的内容，现在需要将</a:t>
            </a:r>
            <a:r>
              <a:rPr lang="en-US" altLang="zh-CN" sz="8000" b="0" dirty="0">
                <a:sym typeface="+mn-ea"/>
              </a:rPr>
              <a:t>A</a:t>
            </a:r>
            <a:r>
              <a:rPr lang="zh-CN" altLang="en-US" sz="8000" b="0" dirty="0">
                <a:sym typeface="+mn-ea"/>
              </a:rPr>
              <a:t>同学提交的内容更新到</a:t>
            </a:r>
            <a:r>
              <a:rPr lang="en-US" altLang="zh-CN" sz="8000" b="0" dirty="0">
                <a:sym typeface="+mn-ea"/>
              </a:rPr>
              <a:t>B</a:t>
            </a:r>
            <a:r>
              <a:rPr lang="zh-CN" altLang="en-US" sz="8000" b="0" dirty="0">
                <a:sym typeface="+mn-ea"/>
              </a:rPr>
              <a:t>同学仓库中。</a:t>
            </a:r>
            <a:endParaRPr lang="zh-CN" altLang="en-US" sz="8000" b="0" dirty="0"/>
          </a:p>
          <a:p>
            <a:pPr marL="0" indent="0">
              <a:buNone/>
            </a:pPr>
            <a:endParaRPr lang="zh-CN" altLang="en-US" sz="6000" b="0" dirty="0"/>
          </a:p>
          <a:p>
            <a:pPr marL="0" indent="0">
              <a:buNone/>
            </a:pPr>
            <a:endParaRPr lang="zh-CN" altLang="en-US" sz="2000" b="0" dirty="0"/>
          </a:p>
          <a:p>
            <a:pPr marL="0" indent="0">
              <a:buNone/>
            </a:pPr>
            <a:endParaRPr lang="zh-CN" altLang="en-US" sz="2000" b="0" dirty="0"/>
          </a:p>
          <a:p>
            <a:pPr marL="0" indent="0">
              <a:buNone/>
            </a:pPr>
            <a:endParaRPr lang="zh-CN" altLang="en-US" sz="2000" b="0" dirty="0"/>
          </a:p>
          <a:p>
            <a:pPr marL="0" indent="0">
              <a:buNone/>
            </a:pPr>
            <a:endParaRPr lang="zh-CN" altLang="en-US" sz="2000" b="0" dirty="0"/>
          </a:p>
          <a:p>
            <a:pPr marL="0" indent="0">
              <a:buNone/>
            </a:pPr>
            <a:r>
              <a:rPr lang="en-US" altLang="zh-CN" sz="2400" dirty="0"/>
              <a:t> </a:t>
            </a:r>
            <a:endParaRPr lang="zh-CN" altLang="en-US" sz="200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sz="3600" dirty="0"/>
              <a:t>冲突合并</a:t>
            </a:r>
            <a:endParaRPr lang="zh-CN" alt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88887" y="1048083"/>
            <a:ext cx="11171976" cy="4927585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400" dirty="0"/>
              <a:t> </a:t>
            </a:r>
            <a:r>
              <a:rPr lang="zh-CN" altLang="en-US" sz="2400" dirty="0"/>
              <a:t>步骤一：设置上游仓库</a:t>
            </a:r>
            <a:r>
              <a:rPr lang="en-US" altLang="zh-CN" sz="2400" dirty="0"/>
              <a:t> </a:t>
            </a:r>
            <a:r>
              <a:rPr lang="zh-CN" altLang="en-US" sz="2400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zh-CN" altLang="en-US" sz="2400" dirty="0"/>
          </a:p>
          <a:p>
            <a:pPr marL="0" indent="0">
              <a:buNone/>
            </a:pPr>
            <a:r>
              <a:rPr lang="en-US" altLang="zh-CN" sz="2000" b="0" dirty="0"/>
              <a:t> git remote add upstream url </a:t>
            </a:r>
            <a:r>
              <a:rPr lang="zh-CN" altLang="en-US" sz="2000" b="0" dirty="0"/>
              <a:t>命令：将</a:t>
            </a:r>
            <a:r>
              <a:rPr lang="en-US" altLang="zh-CN" sz="2000" b="0" dirty="0"/>
              <a:t>url</a:t>
            </a:r>
            <a:r>
              <a:rPr lang="zh-CN" altLang="en-US" sz="2000" b="0" dirty="0"/>
              <a:t>对应的远程仓库设置为</a:t>
            </a:r>
            <a:r>
              <a:rPr lang="en-US" altLang="zh-CN" sz="2000" b="0" dirty="0"/>
              <a:t>upstream</a:t>
            </a:r>
            <a:r>
              <a:rPr lang="zh-CN" altLang="en-US" sz="2000" b="0" dirty="0"/>
              <a:t>。</a:t>
            </a:r>
            <a:endParaRPr lang="zh-CN" altLang="en-US" sz="2000" b="0" dirty="0"/>
          </a:p>
          <a:p>
            <a:pPr marL="0" indent="0">
              <a:buNone/>
            </a:pPr>
            <a:endParaRPr lang="zh-CN" altLang="en-US" sz="2000" b="0" dirty="0">
              <a:latin typeface="+mj-lt"/>
              <a:ea typeface="+mj-lt"/>
            </a:endParaRP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zh-CN" altLang="en-US" sz="2400" dirty="0"/>
          </a:p>
          <a:p>
            <a:pPr marL="0" indent="0">
              <a:buNone/>
            </a:pPr>
            <a:r>
              <a:rPr lang="zh-CN" altLang="en-US" sz="2400" dirty="0"/>
              <a:t>步骤二：拉取上游仓库文件</a:t>
            </a:r>
            <a:r>
              <a:rPr lang="en-US" altLang="zh-CN" sz="2400" dirty="0"/>
              <a:t> </a:t>
            </a:r>
            <a:r>
              <a:rPr lang="zh-CN" altLang="en-US" sz="2400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zh-CN" altLang="en-US" sz="2400" dirty="0"/>
          </a:p>
          <a:p>
            <a:pPr marL="0" algn="l">
              <a:buClrTx/>
              <a:buSzTx/>
              <a:buNone/>
            </a:pPr>
            <a:r>
              <a:rPr lang="en-US" altLang="zh-CN" sz="2000" b="0" dirty="0"/>
              <a:t>git fetch </a:t>
            </a:r>
            <a:r>
              <a:rPr lang="zh-CN" altLang="en-US" sz="2000" b="0" dirty="0"/>
              <a:t>远程仓库</a:t>
            </a:r>
            <a:r>
              <a:rPr lang="en-US" altLang="zh-CN" sz="2000" b="0" dirty="0"/>
              <a:t> </a:t>
            </a:r>
            <a:r>
              <a:rPr lang="zh-CN" altLang="en-US" sz="2000" b="0" dirty="0"/>
              <a:t>远程仓库分支：拉取远程仓库对应的分支到本地仓库。</a:t>
            </a:r>
            <a:endParaRPr lang="en-US" altLang="zh-CN" sz="2000" b="0" dirty="0"/>
          </a:p>
          <a:p>
            <a:endParaRPr lang="zh-CN" altLang="en-US" sz="200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sz="3600" dirty="0"/>
              <a:t>冲突合并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90228" y="1983608"/>
            <a:ext cx="8143875" cy="10191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90228" y="4414187"/>
            <a:ext cx="5389880" cy="15621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869680" y="2175510"/>
            <a:ext cx="3136900" cy="6356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fetch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是拉取的远程仓库地址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push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是推送的远程仓库地址</a:t>
            </a:r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11925" y="4413885"/>
            <a:ext cx="4961890" cy="6915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这一步是将别名为upstream的远程仓库master分支拉取到本地仓库。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/>
              <a:t>  </a:t>
            </a:r>
            <a:r>
              <a:rPr lang="zh-CN" altLang="en-US" sz="2400" dirty="0"/>
              <a:t>步骤三</a:t>
            </a:r>
            <a:r>
              <a:rPr lang="en-US" altLang="zh-CN" sz="2400" dirty="0"/>
              <a:t> </a:t>
            </a:r>
            <a:r>
              <a:rPr lang="zh-CN" altLang="en-US" sz="2400" dirty="0"/>
              <a:t>合并分支</a:t>
            </a:r>
            <a:r>
              <a:rPr lang="en-US" altLang="zh-CN" sz="2400" dirty="0"/>
              <a:t> </a:t>
            </a:r>
            <a:r>
              <a:rPr lang="zh-CN" altLang="en-US" sz="2400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zh-CN" altLang="en-US" sz="2400" dirty="0"/>
          </a:p>
          <a:p>
            <a:pPr marL="0" indent="0">
              <a:buNone/>
            </a:pPr>
            <a:r>
              <a:rPr lang="en-US" altLang="zh-CN" sz="2000" b="0">
                <a:cs typeface="微软雅黑" panose="020B0503020204020204" pitchFamily="34" charset="-122"/>
              </a:rPr>
              <a:t>   git </a:t>
            </a:r>
            <a:r>
              <a:rPr lang="en-US" altLang="zh-CN" sz="2000" b="0" dirty="0">
                <a:cs typeface="微软雅黑" panose="020B0503020204020204" pitchFamily="34" charset="-122"/>
              </a:rPr>
              <a:t>merge </a:t>
            </a:r>
            <a:r>
              <a:rPr lang="zh-CN" altLang="en-US" sz="2000" b="0" dirty="0">
                <a:cs typeface="微软雅黑" panose="020B0503020204020204" pitchFamily="34" charset="-122"/>
              </a:rPr>
              <a:t>分支：将分支合并到当前分支</a:t>
            </a:r>
            <a:endParaRPr lang="zh-CN" altLang="en-US" sz="2000" b="0" dirty="0">
              <a:cs typeface="微软雅黑" panose="020B0503020204020204" pitchFamily="34" charset="-122"/>
            </a:endParaRPr>
          </a:p>
          <a:p>
            <a:pPr marL="0" indent="457200">
              <a:buNone/>
            </a:pPr>
            <a:endParaRPr lang="en-US" altLang="zh-CN" dirty="0"/>
          </a:p>
          <a:p>
            <a:endParaRPr lang="zh-CN" altLang="en-US" dirty="0"/>
          </a:p>
          <a:p>
            <a:pPr marL="0" indent="0">
              <a:buNone/>
            </a:pPr>
            <a:r>
              <a:rPr lang="en-US" altLang="zh-CN" sz="2400" dirty="0"/>
              <a:t>  </a:t>
            </a:r>
            <a:r>
              <a:rPr lang="zh-CN" altLang="en-US" sz="2400" dirty="0"/>
              <a:t>步骤四</a:t>
            </a:r>
            <a:r>
              <a:rPr lang="en-US" altLang="zh-CN" sz="2400" dirty="0"/>
              <a:t> </a:t>
            </a:r>
            <a:r>
              <a:rPr lang="zh-CN" altLang="en-US" sz="2400" dirty="0"/>
              <a:t>解决冲突</a:t>
            </a:r>
            <a:r>
              <a:rPr lang="en-US" altLang="zh-CN" sz="2400" dirty="0"/>
              <a:t> </a:t>
            </a:r>
            <a:r>
              <a:rPr lang="zh-CN" altLang="en-US" sz="2400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000" b="0" dirty="0"/>
              <a:t>  </a:t>
            </a:r>
            <a:r>
              <a:rPr lang="zh-CN" altLang="en-US" sz="2000" b="0" dirty="0"/>
              <a:t>因为同时修改了</a:t>
            </a:r>
            <a:r>
              <a:rPr lang="en-US" altLang="zh-CN" sz="2000" b="0" dirty="0"/>
              <a:t>warm_up.txt</a:t>
            </a:r>
            <a:r>
              <a:rPr lang="zh-CN" altLang="en-US" sz="2000" b="0" dirty="0"/>
              <a:t>文件，无法合并需要手动修改。</a:t>
            </a:r>
            <a:endParaRPr lang="zh-CN" altLang="en-US" sz="2000" b="0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sz="3600" dirty="0"/>
              <a:t>冲突合并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37870" y="2123440"/>
            <a:ext cx="5664835" cy="8585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37870" y="4266103"/>
            <a:ext cx="5953125" cy="178117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sz="2400" dirty="0"/>
              <a:t>  </a:t>
            </a:r>
            <a:r>
              <a:rPr lang="zh-CN" altLang="en-US" sz="2400" dirty="0"/>
              <a:t>步骤五</a:t>
            </a:r>
            <a:r>
              <a:rPr lang="en-US" altLang="zh-CN" sz="2400" dirty="0"/>
              <a:t> </a:t>
            </a:r>
            <a:r>
              <a:rPr lang="zh-CN" altLang="en-US" sz="2400" dirty="0"/>
              <a:t>重新提交文件到仓库</a:t>
            </a:r>
            <a:r>
              <a:rPr lang="en-US" altLang="zh-CN" sz="2400" dirty="0"/>
              <a:t>  </a:t>
            </a:r>
            <a:r>
              <a:rPr lang="zh-CN" altLang="en-US" sz="2400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zh-CN" altLang="en-US" sz="2400" dirty="0"/>
          </a:p>
          <a:p>
            <a:pPr marL="0" indent="457200">
              <a:buNone/>
            </a:pPr>
            <a:r>
              <a:rPr lang="zh-CN" altLang="en-US" sz="2000" b="0" dirty="0">
                <a:cs typeface="微软雅黑" panose="020B0503020204020204" pitchFamily="34" charset="-122"/>
              </a:rPr>
              <a:t>重新添加到暂存区、本地仓库</a:t>
            </a:r>
            <a:r>
              <a:rPr lang="zh-CN" altLang="en-US" sz="2000" b="0">
                <a:cs typeface="微软雅黑" panose="020B0503020204020204" pitchFamily="34" charset="-122"/>
              </a:rPr>
              <a:t>后通过</a:t>
            </a:r>
            <a:r>
              <a:rPr lang="en-US" altLang="zh-CN" sz="2000" b="0">
                <a:cs typeface="微软雅黑" panose="020B0503020204020204" pitchFamily="34" charset="-122"/>
              </a:rPr>
              <a:t>git </a:t>
            </a:r>
            <a:r>
              <a:rPr lang="en-US" altLang="zh-CN" sz="2000" b="0" dirty="0">
                <a:cs typeface="微软雅黑" panose="020B0503020204020204" pitchFamily="34" charset="-122"/>
              </a:rPr>
              <a:t>log --merges</a:t>
            </a:r>
            <a:r>
              <a:rPr lang="zh-CN" altLang="en-US" sz="2000" b="0" dirty="0">
                <a:cs typeface="微软雅黑" panose="020B0503020204020204" pitchFamily="34" charset="-122"/>
              </a:rPr>
              <a:t>查看冲突合并分支以后的提交</a:t>
            </a:r>
            <a:endParaRPr lang="zh-CN" altLang="en-US" sz="2000" b="0" dirty="0">
              <a:cs typeface="微软雅黑" panose="020B0503020204020204" pitchFamily="34" charset="-122"/>
            </a:endParaRPr>
          </a:p>
          <a:p>
            <a:pPr marL="0" indent="457200">
              <a:buNone/>
            </a:pPr>
            <a:r>
              <a:rPr lang="en-US" altLang="zh-CN" sz="2000" b="0"/>
              <a:t>git </a:t>
            </a:r>
            <a:r>
              <a:rPr lang="en-US" altLang="zh-CN" sz="2000" b="0" dirty="0"/>
              <a:t>log --merges </a:t>
            </a:r>
            <a:r>
              <a:rPr lang="zh-CN" altLang="en-US" sz="2000" b="0" dirty="0"/>
              <a:t>：仅查看</a:t>
            </a:r>
            <a:r>
              <a:rPr lang="en-US" altLang="zh-CN" sz="2000" b="0" dirty="0"/>
              <a:t>merge</a:t>
            </a:r>
            <a:r>
              <a:rPr lang="zh-CN" altLang="en-US" sz="2000" b="0" dirty="0"/>
              <a:t>的提交历史记录。</a:t>
            </a:r>
            <a:endParaRPr lang="en-US" altLang="zh-CN" sz="2000" b="0" dirty="0"/>
          </a:p>
          <a:p>
            <a:endParaRPr lang="zh-CN" altLang="en-US" dirty="0"/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sz="3600" dirty="0"/>
              <a:t>冲突合并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32815" y="2595245"/>
            <a:ext cx="6858000" cy="252412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Git </a:t>
            </a:r>
            <a:r>
              <a:rPr lang="zh-CN" altLang="en-US" dirty="0"/>
              <a:t>使用 </a:t>
            </a:r>
            <a:r>
              <a:rPr lang="en-US" altLang="zh-CN" dirty="0"/>
              <a:t>– 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版本管理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步骤一：查看历史提交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节点   </a:t>
            </a:r>
            <a:r>
              <a:rPr lang="zh-CN" altLang="en-US" sz="2800" dirty="0">
                <a:solidFill>
                  <a:schemeClr val="bg1"/>
                </a:solidFill>
                <a:highlight>
                  <a:srgbClr val="0000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演示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dirty="0"/>
              <a:t>Git </a:t>
            </a:r>
            <a:r>
              <a:rPr lang="zh-CN" altLang="en-US" dirty="0"/>
              <a:t>命令，</a:t>
            </a:r>
            <a:r>
              <a:rPr lang="en-US" altLang="zh-CN" dirty="0">
                <a:sym typeface="+mn-ea"/>
              </a:rPr>
              <a:t>git log</a:t>
            </a:r>
            <a:r>
              <a:rPr lang="zh-CN" altLang="en-US" dirty="0">
                <a:sym typeface="+mn-ea"/>
              </a:rPr>
              <a:t>查看历史提交。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  <a:p>
            <a:pPr marL="0" indent="0">
              <a:buNone/>
            </a:pPr>
            <a:endParaRPr lang="en-US" altLang="zh-CN" dirty="0">
              <a:sym typeface="+mn-ea"/>
            </a:endParaRPr>
          </a:p>
          <a:p>
            <a:r>
              <a:rPr lang="en-US" altLang="zh-CN" sz="28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步骤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切换到以前的节点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dirty="0">
                <a:solidFill>
                  <a:schemeClr val="bg1"/>
                </a:solidFill>
                <a:highlight>
                  <a:srgbClr val="000000"/>
                </a:highlight>
                <a:sym typeface="+mn-ea"/>
              </a:rPr>
              <a:t>演示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1"/>
            <a:r>
              <a:rPr lang="en-US" altLang="zh-CN" dirty="0">
                <a:sym typeface="+mn-ea"/>
              </a:rPr>
              <a:t>Git </a:t>
            </a:r>
            <a:r>
              <a:rPr lang="zh-CN" altLang="en-US" dirty="0">
                <a:sym typeface="+mn-ea"/>
              </a:rPr>
              <a:t>命令，其中</a:t>
            </a:r>
            <a:r>
              <a:rPr lang="en-US" altLang="zh-CN" dirty="0">
                <a:sym typeface="+mn-ea"/>
              </a:rPr>
              <a:t> commit id </a:t>
            </a:r>
            <a:r>
              <a:rPr lang="zh-CN" altLang="en-US" dirty="0">
                <a:sym typeface="+mn-ea"/>
              </a:rPr>
              <a:t>标识了某次提交节点</a:t>
            </a:r>
            <a:endParaRPr lang="en-US" altLang="zh-CN" dirty="0">
              <a:sym typeface="+mn-ea"/>
            </a:endParaRP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git checkout &lt;commit id&gt;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b="28265"/>
          <a:stretch>
            <a:fillRect/>
          </a:stretch>
        </p:blipFill>
        <p:spPr>
          <a:xfrm>
            <a:off x="1344502" y="2628908"/>
            <a:ext cx="6477000" cy="8950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262108" y="5084194"/>
            <a:ext cx="6465570" cy="13423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179676" y="2019713"/>
            <a:ext cx="5832648" cy="2444733"/>
            <a:chOff x="4738353" y="1691570"/>
            <a:chExt cx="7209594" cy="2444733"/>
          </a:xfrm>
        </p:grpSpPr>
        <p:sp>
          <p:nvSpPr>
            <p:cNvPr id="17" name="TextBox 9"/>
            <p:cNvSpPr txBox="1"/>
            <p:nvPr/>
          </p:nvSpPr>
          <p:spPr>
            <a:xfrm>
              <a:off x="4738353" y="1691570"/>
              <a:ext cx="7209594" cy="1344149"/>
            </a:xfrm>
            <a:prstGeom prst="rect">
              <a:avLst/>
            </a:prstGeom>
            <a:noFill/>
          </p:spPr>
          <p:txBody>
            <a:bodyPr wrap="square" tIns="24000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5400" b="1" kern="0" spc="800" dirty="0">
                  <a:ln w="11430"/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下期再见！</a:t>
              </a:r>
              <a:endParaRPr kumimoji="0" lang="en-US" altLang="zh-CN" sz="5400" b="1" i="0" u="none" strike="noStrike" kern="0" cap="none" spc="800" normalizeH="0" baseline="0" noProof="0" dirty="0">
                <a:ln w="11430"/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副标题 2"/>
            <p:cNvSpPr txBox="1"/>
            <p:nvPr/>
          </p:nvSpPr>
          <p:spPr bwMode="auto">
            <a:xfrm>
              <a:off x="4738353" y="3035719"/>
              <a:ext cx="7031579" cy="11005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  <a:effectLst/>
          </p:spPr>
          <p:txBody>
            <a:bodyPr vert="horz" wrap="square" lIns="121920" tIns="60960" rIns="121920" bIns="60960" numCol="1" anchor="t" anchorCtr="0" compatLnSpc="1"/>
            <a:lstStyle>
              <a:lvl1pPr marL="342900" indent="-3429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2pPr>
              <a:lvl3pPr marL="1143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3pPr>
              <a:lvl4pPr marL="1600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4pPr>
              <a:lvl5pPr marL="20574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003366"/>
                </a:buClr>
                <a:buChar char="»"/>
                <a:defRPr sz="20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3366"/>
                </a:buClr>
                <a:buSzTx/>
                <a:buFontTx/>
                <a:buNone/>
                <a:defRPr/>
              </a:pPr>
              <a:r>
                <a:rPr kumimoji="0" lang="en-US" altLang="zh-CN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Thanks</a:t>
              </a:r>
              <a:r>
                <a:rPr kumimoji="0" lang="zh-CN" alt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！</a:t>
              </a:r>
              <a:endPara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0" name="标题 1"/>
          <p:cNvSpPr txBox="1"/>
          <p:nvPr/>
        </p:nvSpPr>
        <p:spPr>
          <a:xfrm>
            <a:off x="368710" y="136525"/>
            <a:ext cx="9499190" cy="614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l"/>
            <a:endParaRPr lang="zh-CN" altLang="en-US" sz="360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PP_MARK_KEY" val="d762ff26-f8b1-438f-866e-7a47b503583a"/>
  <p:tag name="COMMONDATA" val="eyJoZGlkIjoiOTY5NGQ3NjZiNzkxODBiNWFjN2Y0ODk1YmNkNDBjMjk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9.xml"/></Relationships>
</file>

<file path=customXml/item1.xml>��
</file>

<file path=customXml/itemProps29.xml><?xml version="1.0" encoding="utf-8"?>
<ds:datastoreItem xmlns:ds="http://schemas.openxmlformats.org/officeDocument/2006/customXml" ds:itemID="{BA07D55C-680F-476F-91CA-DAE64039AC6E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1794</Words>
  <Application>WPS 演示</Application>
  <PresentationFormat>宽屏</PresentationFormat>
  <Paragraphs>242</Paragraphs>
  <Slides>16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Arial Unicode MS</vt:lpstr>
      <vt:lpstr>等线</vt:lpstr>
      <vt:lpstr>Calibri</vt:lpstr>
      <vt:lpstr>等线 Light</vt:lpstr>
      <vt:lpstr>Office 主题​​</vt:lpstr>
      <vt:lpstr>  实验项目版本管理</vt:lpstr>
      <vt:lpstr>MENU</vt:lpstr>
      <vt:lpstr>Git 简介</vt:lpstr>
      <vt:lpstr>Git 使用 – 配置 Git 信息</vt:lpstr>
      <vt:lpstr>Git 使用 – 创建并拉取远程仓库</vt:lpstr>
      <vt:lpstr>Git 使用 – 向远程仓库同步本地修改</vt:lpstr>
      <vt:lpstr>Git 使用 – 向远程仓库同步本地修改</vt:lpstr>
      <vt:lpstr>Git 使用 – 向远程仓库同步本地修改</vt:lpstr>
      <vt:lpstr>Git 使用 – 向远程仓库同步本地修改</vt:lpstr>
      <vt:lpstr>Git 使用 – 冲突合并</vt:lpstr>
      <vt:lpstr>Git 使用 – 冲突合并</vt:lpstr>
      <vt:lpstr>Git 使用 – 冲突合并</vt:lpstr>
      <vt:lpstr>Git 使用 – 冲突合并</vt:lpstr>
      <vt:lpstr>Git 使用 – 冲突合并</vt:lpstr>
      <vt:lpstr>Git 使用 – 版本管理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高校信息技术类专业 工程教育大规模创新与应用</dc:title>
  <dc:creator>Office</dc:creator>
  <cp:lastModifiedBy>嘉</cp:lastModifiedBy>
  <cp:revision>1095</cp:revision>
  <cp:lastPrinted>2019-05-18T07:59:00Z</cp:lastPrinted>
  <dcterms:created xsi:type="dcterms:W3CDTF">2019-04-17T01:14:00Z</dcterms:created>
  <dcterms:modified xsi:type="dcterms:W3CDTF">2023-10-09T13:20:28Z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58071A1D52774AC582E8A6E2A0D3A93F_12</vt:lpwstr>
  </property>
  <property fmtid="{D5CDD505-2E9C-101B-9397-08002B2CF9AE}" pid="3" name="KSOProductBuildVer">
    <vt:lpwstr>2052-12.1.0.15712</vt:lpwstr>
  </property>
</Properties>
</file>