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4">
  <p:sldMasterIdLst>
    <p:sldMasterId id="2147483648" r:id="rId1"/>
  </p:sldMasterIdLst>
  <p:notesMasterIdLst>
    <p:notesMasterId r:id="rId14"/>
  </p:notesMasterIdLst>
  <p:sldIdLst>
    <p:sldId id="2698" r:id="rId2"/>
    <p:sldId id="2712" r:id="rId3"/>
    <p:sldId id="2711" r:id="rId4"/>
    <p:sldId id="2713" r:id="rId5"/>
    <p:sldId id="2625" r:id="rId6"/>
    <p:sldId id="2626" r:id="rId7"/>
    <p:sldId id="2714" r:id="rId8"/>
    <p:sldId id="2709" r:id="rId9"/>
    <p:sldId id="2541" r:id="rId10"/>
    <p:sldId id="2544" r:id="rId11"/>
    <p:sldId id="2542" r:id="rId12"/>
    <p:sldId id="1538" r:id="rId13"/>
  </p:sldIdLst>
  <p:sldSz cx="12192000" cy="6858000"/>
  <p:notesSz cx="8686800" cy="4683125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488DF98C-41EA-4522-AB34-64499D1D29DE}">
          <p14:sldIdLst>
            <p14:sldId id="2698"/>
            <p14:sldId id="2712"/>
            <p14:sldId id="2711"/>
            <p14:sldId id="2713"/>
            <p14:sldId id="2625"/>
            <p14:sldId id="2626"/>
            <p14:sldId id="2714"/>
            <p14:sldId id="2709"/>
            <p14:sldId id="2541"/>
            <p14:sldId id="2544"/>
            <p14:sldId id="2542"/>
            <p14:sldId id="1538"/>
          </p14:sldIdLst>
        </p14:section>
        <p14:section name="backup ppt" id="{F659191C-F484-47FD-8D2A-CE4422112E65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14014" initials="1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5DAA"/>
    <a:srgbClr val="FFE957"/>
    <a:srgbClr val="DE8C68"/>
    <a:srgbClr val="5E8579"/>
    <a:srgbClr val="56A36C"/>
    <a:srgbClr val="56676C"/>
    <a:srgbClr val="993300"/>
    <a:srgbClr val="CC6600"/>
    <a:srgbClr val="FF33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0877" autoAdjust="0"/>
  </p:normalViewPr>
  <p:slideViewPr>
    <p:cSldViewPr snapToGrid="0" snapToObjects="1">
      <p:cViewPr varScale="1">
        <p:scale>
          <a:sx n="89" d="100"/>
          <a:sy n="89" d="100"/>
        </p:scale>
        <p:origin x="84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764280" cy="234970"/>
          </a:xfrm>
          <a:prstGeom prst="rect">
            <a:avLst/>
          </a:prstGeom>
        </p:spPr>
        <p:txBody>
          <a:bodyPr vert="horz" lIns="76276" tIns="38138" rIns="76276" bIns="38138" rtlCol="0"/>
          <a:lstStyle>
            <a:lvl1pPr algn="l">
              <a:defRPr sz="10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920512" y="2"/>
            <a:ext cx="3764280" cy="234970"/>
          </a:xfrm>
          <a:prstGeom prst="rect">
            <a:avLst/>
          </a:prstGeom>
        </p:spPr>
        <p:txBody>
          <a:bodyPr vert="horz" lIns="76276" tIns="38138" rIns="76276" bIns="38138" rtlCol="0"/>
          <a:lstStyle>
            <a:lvl1pPr algn="r">
              <a:defRPr sz="1000"/>
            </a:lvl1pPr>
          </a:lstStyle>
          <a:p>
            <a:fld id="{A4EE0DFE-2151-1541-A19C-E085BE693E30}" type="datetimeFigureOut">
              <a:rPr kumimoji="1" lang="zh-CN" altLang="en-US" smtClean="0"/>
              <a:t>2026/9/2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938463" y="585788"/>
            <a:ext cx="2809875" cy="1581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6276" tIns="38138" rIns="76276" bIns="38138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868681" y="2253754"/>
            <a:ext cx="6949440" cy="1843981"/>
          </a:xfrm>
          <a:prstGeom prst="rect">
            <a:avLst/>
          </a:prstGeom>
        </p:spPr>
        <p:txBody>
          <a:bodyPr vert="horz" lIns="76276" tIns="38138" rIns="76276" bIns="38138" rtlCol="0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4448158"/>
            <a:ext cx="3764280" cy="234969"/>
          </a:xfrm>
          <a:prstGeom prst="rect">
            <a:avLst/>
          </a:prstGeom>
        </p:spPr>
        <p:txBody>
          <a:bodyPr vert="horz" lIns="76276" tIns="38138" rIns="76276" bIns="38138" rtlCol="0" anchor="b"/>
          <a:lstStyle>
            <a:lvl1pPr algn="l">
              <a:defRPr sz="10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920512" y="4448158"/>
            <a:ext cx="3764280" cy="234969"/>
          </a:xfrm>
          <a:prstGeom prst="rect">
            <a:avLst/>
          </a:prstGeom>
        </p:spPr>
        <p:txBody>
          <a:bodyPr vert="horz" lIns="76276" tIns="38138" rIns="76276" bIns="38138" rtlCol="0" anchor="b"/>
          <a:lstStyle>
            <a:lvl1pPr algn="r">
              <a:defRPr sz="1000"/>
            </a:lvl1pPr>
          </a:lstStyle>
          <a:p>
            <a:fld id="{897543C0-C65B-C54E-A8E3-E165236D7AF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7543C0-C65B-C54E-A8E3-E165236D7AFF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  <a:defRPr/>
            </a:pPr>
            <a:fld id="{A6D46AA3-FA0D-4CEF-9121-03BCDA6694F2}" type="slidenum">
              <a:rPr lang="zh-CN" altLang="en-US"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12</a:t>
            </a:fld>
            <a:endParaRPr lang="en-US" altLang="zh-CN" sz="900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7FD09-88CF-9D44-96A3-70F37CDE5FE9}" type="datetimeFigureOut">
              <a:rPr kumimoji="1" lang="zh-CN" altLang="en-US" smtClean="0"/>
              <a:t>2026/9/2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2A2C0-4A2C-6E4A-BE17-4F11EA26570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8888" y="136525"/>
            <a:ext cx="9379012" cy="614913"/>
          </a:xfrm>
        </p:spPr>
        <p:txBody>
          <a:bodyPr/>
          <a:lstStyle>
            <a:lvl1pPr>
              <a:defRPr sz="36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88887" y="1249378"/>
            <a:ext cx="11171976" cy="4927585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 dirty="0"/>
              <a:t>编辑母版文本样式
第二级
第三级
第四级
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7FD09-88CF-9D44-96A3-70F37CDE5FE9}" type="datetimeFigureOut">
              <a:rPr kumimoji="1" lang="zh-CN" altLang="en-US" smtClean="0"/>
              <a:t>2026/9/2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2A2C0-4A2C-6E4A-BE17-4F11EA26570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4"/>
          <a:srcRect b="87354"/>
          <a:stretch>
            <a:fillRect/>
          </a:stretch>
        </p:blipFill>
        <p:spPr>
          <a:xfrm>
            <a:off x="-12336" y="0"/>
            <a:ext cx="12204336" cy="867266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88888" y="136525"/>
            <a:ext cx="6279557" cy="614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88887" y="1249378"/>
            <a:ext cx="11171976" cy="4927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 dirty="0"/>
              <a:t>编辑母版文本样式
第二级
第三级
第四级
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7FD09-88CF-9D44-96A3-70F37CDE5FE9}" type="datetimeFigureOut">
              <a:rPr kumimoji="1" lang="zh-CN" altLang="en-US" smtClean="0"/>
              <a:t>2026/9/2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2A2C0-4A2C-6E4A-BE17-4F11EA265707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924786" y="117785"/>
            <a:ext cx="1126503" cy="11265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8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0" y="1815680"/>
            <a:ext cx="12191999" cy="1449118"/>
          </a:xfrm>
          <a:noFill/>
          <a:ln>
            <a:noFill/>
          </a:ln>
          <a:effectLst/>
        </p:spPr>
        <p:txBody>
          <a:bodyPr/>
          <a:lstStyle/>
          <a:p>
            <a:pPr>
              <a:lnSpc>
                <a:spcPct val="120000"/>
              </a:lnSpc>
              <a:spcBef>
                <a:spcPts val="135"/>
              </a:spcBef>
              <a:spcAft>
                <a:spcPts val="2400"/>
              </a:spcAft>
            </a:pPr>
            <a:br>
              <a:rPr lang="en-US" altLang="zh-CN" kern="1200">
                <a:solidFill>
                  <a:srgbClr val="0070C0"/>
                </a:solidFill>
              </a:rPr>
            </a:br>
            <a:r>
              <a:rPr lang="zh-CN" altLang="en-US">
                <a:solidFill>
                  <a:schemeClr val="accent5">
                    <a:lumMod val="75000"/>
                  </a:schemeClr>
                </a:solidFill>
                <a:sym typeface="+mn-ea"/>
              </a:rPr>
              <a:t>配置</a:t>
            </a: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  <a:sym typeface="+mn-ea"/>
              </a:rPr>
              <a:t>实验项目调试环境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368710" y="136525"/>
            <a:ext cx="9499190" cy="614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zh-CN" altLang="en-US" sz="3600" dirty="0"/>
              <a:t>编译原理和技术</a:t>
            </a:r>
          </a:p>
        </p:txBody>
      </p:sp>
      <p:sp>
        <p:nvSpPr>
          <p:cNvPr id="5" name="标题 1"/>
          <p:cNvSpPr txBox="1"/>
          <p:nvPr/>
        </p:nvSpPr>
        <p:spPr>
          <a:xfrm>
            <a:off x="-76201" y="3741048"/>
            <a:ext cx="12191999" cy="144911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zh-CN" altLang="en-US" sz="3600" dirty="0">
                <a:solidFill>
                  <a:schemeClr val="tx1"/>
                </a:solidFill>
              </a:rPr>
              <a:t>编译原理课程组</a:t>
            </a:r>
            <a:endParaRPr lang="en-US" altLang="zh-CN" sz="36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zh-CN" altLang="en-US" sz="3600" dirty="0">
                <a:solidFill>
                  <a:schemeClr val="tx1"/>
                </a:solidFill>
              </a:rPr>
              <a:t>中国科学技术大学</a:t>
            </a:r>
            <a:endParaRPr lang="en-US" altLang="zh-CN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MENU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n-US" altLang="zh-CN" dirty="0">
              <a:solidFill>
                <a:schemeClr val="accent5">
                  <a:lumMod val="75000"/>
                </a:schemeClr>
              </a:solidFill>
            </a:endParaRPr>
          </a:p>
          <a:p>
            <a:pPr algn="l">
              <a:buClrTx/>
              <a:buSzTx/>
            </a:pPr>
            <a:r>
              <a:rPr lang="en-US" altLang="zh-CN" dirty="0">
                <a:solidFill>
                  <a:srgbClr val="C00000"/>
                </a:solidFill>
              </a:rPr>
              <a:t>GDB </a:t>
            </a:r>
            <a:r>
              <a:rPr lang="zh-CN" altLang="en-US" dirty="0">
                <a:solidFill>
                  <a:srgbClr val="C00000"/>
                </a:solidFill>
              </a:rPr>
              <a:t>简介及安装</a:t>
            </a:r>
          </a:p>
          <a:p>
            <a:pPr marL="0" indent="0" algn="l">
              <a:buClrTx/>
              <a:buSzTx/>
              <a:buNone/>
            </a:pPr>
            <a:endParaRPr lang="zh-CN" altLang="en-US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altLang="zh-CN" dirty="0">
                <a:solidFill>
                  <a:schemeClr val="accent5">
                    <a:lumMod val="75000"/>
                  </a:schemeClr>
                </a:solidFill>
              </a:rPr>
              <a:t>GDB </a:t>
            </a: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</a:rPr>
              <a:t>命令行调试</a:t>
            </a:r>
          </a:p>
          <a:p>
            <a:pPr marL="0" indent="0">
              <a:buNone/>
            </a:pPr>
            <a:endParaRPr lang="zh-CN" altLang="en-US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altLang="zh-CN" dirty="0">
                <a:solidFill>
                  <a:schemeClr val="accent5">
                    <a:lumMod val="75000"/>
                  </a:schemeClr>
                </a:solidFill>
              </a:rPr>
              <a:t>GDB </a:t>
            </a: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</a:rPr>
              <a:t>结合</a:t>
            </a:r>
            <a:r>
              <a:rPr lang="en-US" altLang="zh-CN" dirty="0">
                <a:solidFill>
                  <a:schemeClr val="accent5">
                    <a:lumMod val="75000"/>
                  </a:schemeClr>
                </a:solidFill>
              </a:rPr>
              <a:t>VS Code</a:t>
            </a: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</a:rPr>
              <a:t>图形化调试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GDB </a:t>
            </a:r>
            <a:r>
              <a:rPr lang="zh-CN" altLang="en-US" dirty="0"/>
              <a:t>简介及安装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GDB简介：</a:t>
            </a:r>
            <a:endParaRPr lang="en-US" altLang="zh-CN" sz="2800" dirty="0">
              <a:cs typeface="微软雅黑" panose="020B0503020204020204" pitchFamily="34" charset="-122"/>
              <a:sym typeface="+mn-ea"/>
            </a:endParaRPr>
          </a:p>
          <a:p>
            <a:pPr lvl="1"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GDB(GNU Debugger)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是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GNU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软件系统中的标准调试器，目前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GDB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所能支持的调试语言有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C++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等。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GDB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具备各种调试功效，能针对计算机程序的执行进行追踪与警告，使用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GDB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的调试人员可以监督及修改程序的内部变量值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GDB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安装   </a:t>
            </a:r>
            <a:r>
              <a:rPr lang="zh-CN" altLang="en-US" sz="2800" dirty="0">
                <a:solidFill>
                  <a:schemeClr val="bg1"/>
                </a:solidFill>
                <a:highlight>
                  <a:srgbClr val="0000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演示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在虚拟机的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terminal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中输入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457200" lvl="1" indent="0"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sudo apt install gdb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验证：</a:t>
            </a:r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213216" y="4933842"/>
            <a:ext cx="5821680" cy="10845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MENU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l">
              <a:buClrTx/>
              <a:buSzTx/>
              <a:buNone/>
            </a:pPr>
            <a:endParaRPr lang="en-US" altLang="zh-CN" dirty="0">
              <a:solidFill>
                <a:schemeClr val="accent5">
                  <a:lumMod val="75000"/>
                </a:schemeClr>
              </a:solidFill>
            </a:endParaRPr>
          </a:p>
          <a:p>
            <a:pPr algn="l">
              <a:buClrTx/>
              <a:buSzTx/>
            </a:pPr>
            <a:r>
              <a:rPr lang="en-US" altLang="zh-CN" dirty="0">
                <a:solidFill>
                  <a:schemeClr val="accent5">
                    <a:lumMod val="75000"/>
                  </a:schemeClr>
                </a:solidFill>
              </a:rPr>
              <a:t>GDB </a:t>
            </a: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</a:rPr>
              <a:t>简介及安装</a:t>
            </a:r>
          </a:p>
          <a:p>
            <a:pPr algn="l">
              <a:buClrTx/>
              <a:buSzTx/>
            </a:pPr>
            <a:endParaRPr lang="zh-CN" altLang="en-US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altLang="zh-CN" dirty="0">
                <a:solidFill>
                  <a:srgbClr val="C00000"/>
                </a:solidFill>
              </a:rPr>
              <a:t>GDB </a:t>
            </a:r>
            <a:r>
              <a:rPr lang="zh-CN" altLang="en-US" dirty="0">
                <a:solidFill>
                  <a:srgbClr val="C00000"/>
                </a:solidFill>
              </a:rPr>
              <a:t>命令行调试</a:t>
            </a:r>
          </a:p>
          <a:p>
            <a:pPr marL="0" indent="0">
              <a:buNone/>
            </a:pPr>
            <a:endParaRPr lang="zh-CN" altLang="en-US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altLang="zh-CN" dirty="0">
                <a:solidFill>
                  <a:schemeClr val="accent5">
                    <a:lumMod val="75000"/>
                  </a:schemeClr>
                </a:solidFill>
              </a:rPr>
              <a:t>GDB </a:t>
            </a: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</a:rPr>
              <a:t>结合</a:t>
            </a:r>
            <a:r>
              <a:rPr lang="en-US" altLang="zh-CN" dirty="0">
                <a:solidFill>
                  <a:schemeClr val="accent5">
                    <a:lumMod val="75000"/>
                  </a:schemeClr>
                </a:solidFill>
              </a:rPr>
              <a:t>VS Code</a:t>
            </a: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</a:rPr>
              <a:t>图形化调试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GDB</a:t>
            </a:r>
            <a:r>
              <a:rPr lang="zh-CN" altLang="en-US" dirty="0"/>
              <a:t>调试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12686" y="1096978"/>
            <a:ext cx="11482204" cy="4927585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GDB</a:t>
            </a:r>
            <a:r>
              <a:rPr lang="zh-CN" altLang="en-US" sz="2400" dirty="0"/>
              <a:t>命令行调试</a:t>
            </a:r>
            <a:r>
              <a:rPr lang="en-US" altLang="zh-CN" sz="2400" dirty="0"/>
              <a:t> </a:t>
            </a:r>
            <a:r>
              <a:rPr lang="zh-CN" altLang="en-US" sz="2400" dirty="0"/>
              <a:t>在终端直接使用</a:t>
            </a:r>
            <a:r>
              <a:rPr lang="en-US" altLang="zh-CN" sz="2400" dirty="0"/>
              <a:t>GDB</a:t>
            </a:r>
            <a:r>
              <a:rPr lang="zh-CN" altLang="en-US" sz="2400" dirty="0"/>
              <a:t>调试代码。</a:t>
            </a:r>
            <a:endParaRPr lang="en-US" altLang="zh-CN" sz="2400" dirty="0"/>
          </a:p>
          <a:p>
            <a:pPr algn="l">
              <a:buClrTx/>
              <a:buSzTx/>
            </a:pPr>
            <a:r>
              <a:rPr lang="zh-CN" altLang="en-US" sz="2400" dirty="0">
                <a:sym typeface="+mn-ea"/>
              </a:rPr>
              <a:t>步骤一</a:t>
            </a:r>
            <a:r>
              <a:rPr lang="en-US" altLang="zh-CN" sz="2400" dirty="0">
                <a:sym typeface="+mn-ea"/>
              </a:rPr>
              <a:t> </a:t>
            </a:r>
            <a:r>
              <a:rPr lang="zh-CN" altLang="en-US" sz="2400" dirty="0">
                <a:sym typeface="+mn-ea"/>
              </a:rPr>
              <a:t>生成可执行文件：</a:t>
            </a:r>
            <a:r>
              <a:rPr lang="en-US" altLang="zh-CN" sz="2400" dirty="0">
                <a:sym typeface="+mn-ea"/>
              </a:rPr>
              <a:t> </a:t>
            </a:r>
            <a:r>
              <a:rPr lang="zh-CN" altLang="en-US" sz="2400" dirty="0">
                <a:solidFill>
                  <a:schemeClr val="bg1"/>
                </a:solidFill>
                <a:highlight>
                  <a:srgbClr val="000000"/>
                </a:highlight>
                <a:sym typeface="+mn-ea"/>
              </a:rPr>
              <a:t>演示</a:t>
            </a:r>
            <a:endParaRPr lang="zh-CN" altLang="en-US" sz="2400" dirty="0">
              <a:sym typeface="+mn-ea"/>
            </a:endParaRPr>
          </a:p>
          <a:p>
            <a:pPr lvl="1" algn="l">
              <a:lnSpc>
                <a:spcPct val="125000"/>
              </a:lnSpc>
              <a:spcAft>
                <a:spcPts val="0"/>
              </a:spcAft>
              <a:buClrTx/>
              <a:buSzTx/>
            </a:pPr>
            <a:r>
              <a:rPr lang="zh-CN" altLang="en-US" sz="2000" b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调试项目</a:t>
            </a:r>
            <a:r>
              <a:rPr lang="en-US" altLang="zh-CN" sz="2000" b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</a:t>
            </a:r>
            <a:r>
              <a:rPr lang="zh-CN" altLang="en-US" sz="2000" b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文件：</a:t>
            </a:r>
            <a:r>
              <a:rPr lang="en-US" altLang="zh-CN" sz="2000" b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CMake记录了项目文件的依赖关系，</a:t>
            </a:r>
            <a:r>
              <a:rPr lang="zh-CN" altLang="en-US" sz="2000" b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需要在项目根目录的</a:t>
            </a:r>
            <a:r>
              <a:rPr lang="en-US" altLang="zh-CN" sz="2000" b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CMakeLists.txt</a:t>
            </a:r>
            <a:r>
              <a:rPr lang="zh-CN" altLang="en-US" sz="2000" b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设置</a:t>
            </a:r>
            <a:r>
              <a:rPr lang="en-US" altLang="zh-CN" sz="2000" b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Debug</a:t>
            </a:r>
            <a:r>
              <a:rPr lang="zh-CN" altLang="en-US" sz="2000" b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模式，修改完成后重新编译整个项目。</a:t>
            </a:r>
            <a:endParaRPr lang="en-US" altLang="zh-CN" sz="2000" b="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 algn="l">
              <a:buClrTx/>
              <a:buSzTx/>
            </a:pPr>
            <a:endParaRPr lang="zh-CN" altLang="en-US" sz="2000" dirty="0"/>
          </a:p>
          <a:p>
            <a:pPr marL="0" indent="0">
              <a:buNone/>
            </a:pPr>
            <a:endParaRPr lang="en-US" altLang="zh-CN" sz="1600" dirty="0">
              <a:sym typeface="+mn-ea"/>
            </a:endParaRPr>
          </a:p>
          <a:p>
            <a:pPr marL="0" indent="0">
              <a:buNone/>
            </a:pPr>
            <a:r>
              <a:rPr lang="en-US" altLang="zh-CN" sz="2400" dirty="0">
                <a:sym typeface="+mn-ea"/>
              </a:rPr>
              <a:t>· </a:t>
            </a:r>
            <a:r>
              <a:rPr lang="zh-CN" altLang="en-US" sz="2400" dirty="0">
                <a:sym typeface="+mn-ea"/>
              </a:rPr>
              <a:t>步骤二：</a:t>
            </a:r>
            <a:r>
              <a:rPr lang="en-US" altLang="zh-CN" sz="2400" dirty="0">
                <a:sym typeface="+mn-ea"/>
              </a:rPr>
              <a:t>gdb</a:t>
            </a:r>
            <a:r>
              <a:rPr lang="zh-CN" altLang="en-US" sz="2400" dirty="0">
                <a:sym typeface="+mn-ea"/>
              </a:rPr>
              <a:t>调试可执行文件</a:t>
            </a:r>
            <a:r>
              <a:rPr lang="en-US" altLang="zh-CN" sz="2400" dirty="0">
                <a:sym typeface="+mn-ea"/>
              </a:rPr>
              <a:t>  </a:t>
            </a:r>
            <a:r>
              <a:rPr lang="zh-CN" altLang="en-US" sz="2400" dirty="0">
                <a:solidFill>
                  <a:schemeClr val="bg1"/>
                </a:solidFill>
                <a:highlight>
                  <a:srgbClr val="000000"/>
                </a:highlight>
                <a:sym typeface="+mn-ea"/>
              </a:rPr>
              <a:t>演示</a:t>
            </a:r>
            <a:endParaRPr lang="zh-CN" altLang="en-US" sz="2400" dirty="0">
              <a:sym typeface="+mn-ea"/>
            </a:endParaRPr>
          </a:p>
          <a:p>
            <a:pPr lvl="1" algn="l">
              <a:lnSpc>
                <a:spcPct val="125000"/>
              </a:lnSpc>
              <a:spcAft>
                <a:spcPts val="0"/>
              </a:spcAft>
              <a:buClrTx/>
              <a:buSzTx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gdb 可执行文件</a:t>
            </a:r>
          </a:p>
          <a:p>
            <a:pPr lvl="1" algn="l">
              <a:lnSpc>
                <a:spcPct val="125000"/>
              </a:lnSpc>
              <a:spcAft>
                <a:spcPts val="0"/>
              </a:spcAft>
              <a:buClrTx/>
              <a:buSzTx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set args 参数1 参数2 .....</a:t>
            </a:r>
          </a:p>
          <a:p>
            <a:pPr marL="0" indent="0">
              <a:buNone/>
            </a:pPr>
            <a:endParaRPr lang="zh-CN" altLang="en-US" sz="2000" dirty="0">
              <a:latin typeface="+mj-lt"/>
              <a:ea typeface="+mj-lt"/>
              <a:cs typeface="+mj-lt"/>
            </a:endParaRPr>
          </a:p>
          <a:p>
            <a:pPr marL="0" indent="0">
              <a:buNone/>
            </a:pPr>
            <a:endParaRPr lang="zh-CN" altLang="en-US" sz="2000" dirty="0">
              <a:latin typeface="+mj-lt"/>
              <a:ea typeface="+mj-lt"/>
              <a:cs typeface="+mj-lt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09295" y="2760345"/>
            <a:ext cx="4784090" cy="5454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09295" y="5012690"/>
            <a:ext cx="8265160" cy="82359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GDB</a:t>
            </a:r>
            <a:r>
              <a:rPr lang="zh-CN" altLang="en-US" dirty="0"/>
              <a:t>调试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4901" y="1096978"/>
            <a:ext cx="11482204" cy="4927585"/>
          </a:xfrm>
        </p:spPr>
        <p:txBody>
          <a:bodyPr/>
          <a:lstStyle/>
          <a:p>
            <a:r>
              <a:rPr lang="en-US" altLang="zh-CN" sz="2400" dirty="0"/>
              <a:t>GDB</a:t>
            </a:r>
            <a:r>
              <a:rPr lang="zh-CN" altLang="en-US" sz="2400" dirty="0"/>
              <a:t>命令行调试</a:t>
            </a:r>
            <a:endParaRPr lang="en-US" altLang="zh-CN" sz="2400" dirty="0"/>
          </a:p>
          <a:p>
            <a:r>
              <a:rPr lang="zh-CN" altLang="en-US" sz="2400" dirty="0"/>
              <a:t>步骤三：</a:t>
            </a:r>
            <a:r>
              <a:rPr lang="en-US" altLang="zh-CN" sz="2400" dirty="0"/>
              <a:t>list</a:t>
            </a:r>
            <a:r>
              <a:rPr lang="zh-CN" altLang="en-US" sz="2400" dirty="0"/>
              <a:t>查看代码并打断点</a:t>
            </a:r>
            <a:r>
              <a:rPr lang="en-US" altLang="zh-CN" dirty="0"/>
              <a:t>            </a:t>
            </a:r>
            <a:r>
              <a:rPr lang="en-US" altLang="zh-CN" sz="2400" dirty="0"/>
              <a:t>·</a:t>
            </a:r>
            <a:r>
              <a:rPr lang="zh-CN" altLang="en-US" sz="2400" dirty="0"/>
              <a:t>步骤四：执行到断点</a:t>
            </a:r>
            <a:endParaRPr lang="zh-CN" altLang="en-US" dirty="0"/>
          </a:p>
          <a:p>
            <a:endParaRPr lang="zh-CN" altLang="en-US" dirty="0"/>
          </a:p>
          <a:p>
            <a:pPr marL="0" indent="0">
              <a:buNone/>
            </a:pPr>
            <a:endParaRPr lang="zh-CN" altLang="en-US" sz="2000" dirty="0">
              <a:latin typeface="+mj-lt"/>
              <a:ea typeface="+mj-lt"/>
              <a:cs typeface="+mj-lt"/>
            </a:endParaRPr>
          </a:p>
          <a:p>
            <a:pPr marL="0" indent="0">
              <a:buNone/>
            </a:pPr>
            <a:endParaRPr lang="zh-CN" altLang="en-US" sz="2000" dirty="0">
              <a:latin typeface="+mj-lt"/>
              <a:ea typeface="+mj-lt"/>
              <a:cs typeface="+mj-lt"/>
            </a:endParaRPr>
          </a:p>
          <a:p>
            <a:pPr marL="0" indent="0">
              <a:buNone/>
            </a:pPr>
            <a:r>
              <a:rPr lang="en-US" altLang="zh-CN" sz="2000" dirty="0">
                <a:latin typeface="+mj-lt"/>
                <a:ea typeface="+mj-lt"/>
                <a:cs typeface="+mj-lt"/>
              </a:rPr>
              <a:t>                                                                                      </a:t>
            </a:r>
            <a:endParaRPr lang="en-US" altLang="zh-CN" dirty="0">
              <a:sym typeface="+mn-ea"/>
            </a:endParaRPr>
          </a:p>
          <a:p>
            <a:pPr marL="3657600" lvl="8" indent="457200">
              <a:buNone/>
            </a:pPr>
            <a:r>
              <a:rPr lang="en-US" altLang="zh-CN" dirty="0">
                <a:sym typeface="+mn-ea"/>
              </a:rPr>
              <a:t>                            </a:t>
            </a:r>
            <a:r>
              <a:rPr lang="en-US" altLang="zh-CN" sz="2000" dirty="0">
                <a:latin typeface="+mj-lt"/>
                <a:ea typeface="+mj-lt"/>
                <a:cs typeface="+mj-lt"/>
              </a:rPr>
              <a:t>                           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endParaRPr lang="zh-CN" altLang="en-US" sz="2000" dirty="0"/>
          </a:p>
          <a:p>
            <a:pPr marL="3657600" lvl="8" indent="457200">
              <a:buNone/>
            </a:pPr>
            <a:endParaRPr lang="en-US" altLang="zh-CN" sz="2000" dirty="0">
              <a:latin typeface="+mj-lt"/>
              <a:ea typeface="+mj-lt"/>
              <a:cs typeface="+mj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23720" y="3642360"/>
            <a:ext cx="10545445" cy="9486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3657600" lvl="8" indent="457200" algn="l">
              <a:buNone/>
            </a:pPr>
            <a:r>
              <a:rPr lang="en-US" altLang="zh-CN" dirty="0">
                <a:sym typeface="+mn-ea"/>
              </a:rPr>
              <a:t>  </a:t>
            </a:r>
          </a:p>
          <a:p>
            <a:pPr marL="3657600" lvl="8" indent="457200" algn="l">
              <a:buNone/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·步骤五：查看变量并继续执行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并结束</a:t>
            </a:r>
            <a:endParaRPr lang="zh-CN" altLang="en-US" dirty="0">
              <a:latin typeface="+mj-lt"/>
              <a:ea typeface="+mj-lt"/>
              <a:cs typeface="+mj-lt"/>
            </a:endParaRPr>
          </a:p>
          <a:p>
            <a:pPr marL="3657600" lvl="8" indent="457200" algn="l">
              <a:buNone/>
            </a:pPr>
            <a:endParaRPr lang="zh-CN" altLang="en-US" dirty="0">
              <a:latin typeface="+mj-lt"/>
              <a:ea typeface="+mj-lt"/>
              <a:cs typeface="+mj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39140" y="5824220"/>
            <a:ext cx="9774555" cy="4375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GDB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命令调试代码还有很多，就不一一列举，同学们按需学习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GDB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调试代码</a:t>
            </a: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rcRect r="23541"/>
          <a:stretch>
            <a:fillRect/>
          </a:stretch>
        </p:blipFill>
        <p:spPr>
          <a:xfrm>
            <a:off x="488950" y="2139950"/>
            <a:ext cx="5265420" cy="22955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rcRect l="215" t="5283" r="21835"/>
          <a:stretch>
            <a:fillRect/>
          </a:stretch>
        </p:blipFill>
        <p:spPr>
          <a:xfrm>
            <a:off x="6181725" y="2194560"/>
            <a:ext cx="5800090" cy="14478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rcRect t="6791" r="4854"/>
          <a:stretch>
            <a:fillRect/>
          </a:stretch>
        </p:blipFill>
        <p:spPr>
          <a:xfrm>
            <a:off x="6181725" y="4503420"/>
            <a:ext cx="5800090" cy="9499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MENU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l">
              <a:buClrTx/>
              <a:buSzTx/>
              <a:buNone/>
            </a:pPr>
            <a:endParaRPr lang="en-US" altLang="zh-CN" dirty="0">
              <a:solidFill>
                <a:schemeClr val="accent5">
                  <a:lumMod val="75000"/>
                </a:schemeClr>
              </a:solidFill>
            </a:endParaRPr>
          </a:p>
          <a:p>
            <a:pPr algn="l">
              <a:buClrTx/>
              <a:buSzTx/>
            </a:pPr>
            <a:r>
              <a:rPr lang="en-US" altLang="zh-CN" dirty="0">
                <a:solidFill>
                  <a:schemeClr val="accent5">
                    <a:lumMod val="75000"/>
                  </a:schemeClr>
                </a:solidFill>
              </a:rPr>
              <a:t>GDB </a:t>
            </a: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</a:rPr>
              <a:t>简介及安装</a:t>
            </a:r>
          </a:p>
          <a:p>
            <a:pPr algn="l">
              <a:buClrTx/>
              <a:buSzTx/>
            </a:pPr>
            <a:endParaRPr lang="zh-CN" altLang="en-US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altLang="zh-CN" dirty="0">
                <a:solidFill>
                  <a:schemeClr val="accent5">
                    <a:lumMod val="75000"/>
                  </a:schemeClr>
                </a:solidFill>
              </a:rPr>
              <a:t>GDB </a:t>
            </a: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</a:rPr>
              <a:t>命令行调试</a:t>
            </a:r>
          </a:p>
          <a:p>
            <a:pPr marL="0" indent="0">
              <a:buNone/>
            </a:pPr>
            <a:endParaRPr lang="zh-CN" altLang="en-US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altLang="zh-CN" dirty="0">
                <a:solidFill>
                  <a:srgbClr val="C00000"/>
                </a:solidFill>
              </a:rPr>
              <a:t>GDB </a:t>
            </a:r>
            <a:r>
              <a:rPr lang="zh-CN" altLang="en-US" dirty="0">
                <a:solidFill>
                  <a:srgbClr val="C00000"/>
                </a:solidFill>
              </a:rPr>
              <a:t>结合</a:t>
            </a:r>
            <a:r>
              <a:rPr lang="en-US" altLang="zh-CN" dirty="0">
                <a:solidFill>
                  <a:srgbClr val="C00000"/>
                </a:solidFill>
              </a:rPr>
              <a:t>VS Code</a:t>
            </a:r>
            <a:r>
              <a:rPr lang="zh-CN" altLang="en-US" dirty="0">
                <a:solidFill>
                  <a:srgbClr val="C00000"/>
                </a:solidFill>
              </a:rPr>
              <a:t>图形化调试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在</a:t>
            </a:r>
            <a:r>
              <a:rPr lang="en-US" altLang="zh-CN" dirty="0"/>
              <a:t>VS Code</a:t>
            </a:r>
            <a:r>
              <a:rPr lang="zh-CN" altLang="en-US" dirty="0"/>
              <a:t>中配置图形化调试界面</a:t>
            </a:r>
          </a:p>
        </p:txBody>
      </p:sp>
      <p:sp>
        <p:nvSpPr>
          <p:cNvPr id="4" name="内容占位符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488950" y="1845945"/>
            <a:ext cx="11482070" cy="1131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</a:pPr>
            <a:r>
              <a:rPr lang="zh-CN" altLang="en-US" sz="2400" dirty="0"/>
              <a:t>步骤零</a:t>
            </a:r>
            <a:r>
              <a:rPr lang="en-US" altLang="zh-CN" sz="2400" dirty="0"/>
              <a:t> </a:t>
            </a:r>
            <a:r>
              <a:rPr lang="zh-CN" altLang="en-US" sz="2400" dirty="0"/>
              <a:t>安装</a:t>
            </a:r>
            <a:r>
              <a:rPr lang="en-US" altLang="zh-CN" sz="2400" dirty="0"/>
              <a:t>C/C++</a:t>
            </a:r>
            <a:r>
              <a:rPr lang="zh-CN" altLang="en-US" sz="2400" dirty="0"/>
              <a:t>插件：</a:t>
            </a:r>
            <a:r>
              <a:rPr lang="zh-CN" altLang="en-US" sz="2400" dirty="0">
                <a:solidFill>
                  <a:schemeClr val="bg1"/>
                </a:solidFill>
                <a:highlight>
                  <a:srgbClr val="0000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演示</a:t>
            </a:r>
            <a:endParaRPr lang="zh-CN" altLang="en-US" sz="2400" dirty="0"/>
          </a:p>
          <a:p>
            <a:pPr marL="0" indent="457200" algn="l">
              <a:buClrTx/>
              <a:buSzTx/>
              <a:buNone/>
            </a:pPr>
            <a:r>
              <a:rPr lang="zh-CN" altLang="en-US" sz="2000" b="0" dirty="0"/>
              <a:t>使用快捷键 Ctrl+Shift+X 呼出扩展面板</a:t>
            </a:r>
          </a:p>
          <a:p>
            <a:pPr marL="0" indent="457200" algn="l">
              <a:buClrTx/>
              <a:buSzTx/>
              <a:buNone/>
            </a:pPr>
            <a:r>
              <a:rPr lang="zh-CN" altLang="en-US" sz="2000" b="0" dirty="0"/>
              <a:t>在搜索框中输入：C/C++</a:t>
            </a:r>
          </a:p>
          <a:p>
            <a:pPr marL="0" indent="457200" algn="l">
              <a:buClrTx/>
              <a:buSzTx/>
              <a:buNone/>
            </a:pPr>
            <a:r>
              <a:rPr lang="zh-CN" altLang="en-US" sz="2000" b="0" dirty="0"/>
              <a:t>再安装由 Microsoft 提供的名为 C/C++ 插件。</a:t>
            </a:r>
          </a:p>
        </p:txBody>
      </p:sp>
      <p:pic>
        <p:nvPicPr>
          <p:cNvPr id="100" name="图片 99"/>
          <p:cNvPicPr/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88950" y="3532505"/>
            <a:ext cx="10586085" cy="28962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88950" y="1330960"/>
            <a:ext cx="11199495" cy="494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命令行调试程序相对繁琐，通过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vscode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中安装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C++/C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插件图形化界面能帮助同学们更好调试程序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在</a:t>
            </a:r>
            <a:r>
              <a:rPr lang="en-US" altLang="zh-CN" dirty="0"/>
              <a:t>VS Code</a:t>
            </a:r>
            <a:r>
              <a:rPr lang="zh-CN" altLang="en-US" dirty="0"/>
              <a:t>中配置图形化调试界面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41655" y="2459990"/>
            <a:ext cx="11481435" cy="2012950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步骤二：生成</a:t>
            </a:r>
            <a:r>
              <a:rPr lang="en-US" altLang="zh-CN" sz="2400" dirty="0"/>
              <a:t>json</a:t>
            </a:r>
            <a:r>
              <a:rPr lang="zh-CN" altLang="en-US" sz="2400" dirty="0"/>
              <a:t>文件</a:t>
            </a:r>
          </a:p>
          <a:p>
            <a:pPr marL="0" indent="457200">
              <a:buNone/>
            </a:pPr>
            <a:r>
              <a:rPr lang="en-US" altLang="zh-CN" sz="2000" b="0" dirty="0"/>
              <a:t>点击Run and Debug</a:t>
            </a:r>
            <a:r>
              <a:rPr lang="zh-CN" altLang="en-US" sz="2000" b="0" dirty="0"/>
              <a:t>（快捷键：</a:t>
            </a:r>
            <a:r>
              <a:rPr lang="en-US" altLang="zh-CN" sz="2000" b="0" dirty="0"/>
              <a:t>Ctrl +Shift+D</a:t>
            </a:r>
            <a:r>
              <a:rPr lang="zh-CN" altLang="en-US" sz="2000" b="0" dirty="0"/>
              <a:t>），在</a:t>
            </a:r>
            <a:r>
              <a:rPr lang="en-US" altLang="zh-CN" sz="2000" b="0" dirty="0"/>
              <a:t>.</a:t>
            </a:r>
            <a:r>
              <a:rPr lang="en-US" altLang="zh-CN" sz="2000" b="0" dirty="0" err="1"/>
              <a:t>vscode</a:t>
            </a:r>
            <a:r>
              <a:rPr lang="en-US" altLang="zh-CN" sz="2000" b="0" dirty="0"/>
              <a:t>/</a:t>
            </a:r>
            <a:r>
              <a:rPr lang="zh-CN" altLang="en-US" sz="2000" b="0" dirty="0"/>
              <a:t>中新建</a:t>
            </a:r>
            <a:r>
              <a:rPr lang="en-US" altLang="zh-CN" sz="2000" b="0" dirty="0" err="1"/>
              <a:t>launch.json</a:t>
            </a:r>
            <a:r>
              <a:rPr lang="zh-CN" altLang="en-US" sz="2000" b="0" dirty="0"/>
              <a:t>。如图在</a:t>
            </a:r>
            <a:r>
              <a:rPr lang="en-US" altLang="zh-CN" sz="2000" b="0" dirty="0" err="1"/>
              <a:t>launch.json</a:t>
            </a:r>
            <a:r>
              <a:rPr lang="zh-CN" altLang="en-US" sz="2000" b="0" dirty="0"/>
              <a:t>文件中点击右下角的</a:t>
            </a:r>
            <a:r>
              <a:rPr lang="en-US" altLang="zh-CN" sz="2000" b="0" dirty="0"/>
              <a:t>Add Configuration</a:t>
            </a:r>
            <a:r>
              <a:rPr lang="zh-CN" altLang="en-US" sz="2000" b="0" dirty="0"/>
              <a:t>，选择</a:t>
            </a:r>
            <a:r>
              <a:rPr lang="en-US" altLang="zh-CN" sz="2000" b="0" dirty="0" err="1"/>
              <a:t>gdb</a:t>
            </a:r>
            <a:r>
              <a:rPr lang="en-US" altLang="zh-CN" sz="2000" b="0" dirty="0"/>
              <a:t> Launch</a:t>
            </a:r>
            <a:r>
              <a:rPr lang="zh-CN" altLang="en-US" sz="2000" b="0" dirty="0"/>
              <a:t>。</a:t>
            </a:r>
          </a:p>
        </p:txBody>
      </p:sp>
      <p:sp>
        <p:nvSpPr>
          <p:cNvPr id="4" name="内容占位符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541020" y="1256030"/>
            <a:ext cx="11459845" cy="12039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</a:pPr>
            <a:r>
              <a:rPr lang="zh-CN" altLang="en-US" sz="2400" dirty="0">
                <a:sym typeface="+mn-ea"/>
              </a:rPr>
              <a:t>步骤一：生成可执行文件</a:t>
            </a:r>
          </a:p>
          <a:p>
            <a:pPr marL="0" lvl="1" indent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调试项目C文件：CMake记录了项目文件的依赖关系，需要在项目根目录的CMakeLists.txt设置Debug模式，修改完成后重新编译整个项目。</a:t>
            </a:r>
          </a:p>
          <a:p>
            <a:pPr lvl="1" algn="l">
              <a:buClrTx/>
              <a:buSzTx/>
            </a:pPr>
            <a:endParaRPr lang="zh-CN" altLang="en-US" sz="2055" dirty="0">
              <a:sym typeface="+mn-ea"/>
            </a:endParaRPr>
          </a:p>
          <a:p>
            <a:pPr lvl="1" algn="l">
              <a:buClrTx/>
              <a:buSzTx/>
            </a:pPr>
            <a:endParaRPr lang="zh-CN" altLang="en-US" sz="2055" dirty="0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4"/>
          <a:srcRect r="9781" b="4496"/>
          <a:stretch>
            <a:fillRect/>
          </a:stretch>
        </p:blipFill>
        <p:spPr bwMode="auto">
          <a:xfrm>
            <a:off x="642620" y="3608070"/>
            <a:ext cx="6491605" cy="29235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在</a:t>
            </a:r>
            <a:r>
              <a:rPr lang="en-US" altLang="zh-CN" dirty="0"/>
              <a:t>VS Code</a:t>
            </a:r>
            <a:r>
              <a:rPr lang="zh-CN" altLang="en-US" dirty="0"/>
              <a:t>中配置图形化调试界面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/>
              <a:t>步骤三：配置</a:t>
            </a:r>
            <a:r>
              <a:rPr lang="en-US" altLang="zh-CN" sz="2400" dirty="0"/>
              <a:t>gdb json</a:t>
            </a:r>
            <a:r>
              <a:rPr lang="zh-CN" altLang="en-US" sz="2400" dirty="0"/>
              <a:t>文件</a:t>
            </a:r>
          </a:p>
          <a:p>
            <a:pPr marL="0" indent="457200" algn="l">
              <a:buClrTx/>
              <a:buSzTx/>
              <a:buNone/>
            </a:pPr>
            <a:r>
              <a:rPr lang="en-US" altLang="zh-CN" sz="1800" b="0" dirty="0"/>
              <a:t>选择可执行文件的路径，以及启动参数。”program”为待调试程序</a:t>
            </a:r>
            <a:r>
              <a:rPr lang="zh-CN" altLang="en-US" sz="1800" b="0" dirty="0"/>
              <a:t>，</a:t>
            </a:r>
            <a:r>
              <a:rPr lang="en-US" altLang="zh-CN" sz="1800" b="0" dirty="0"/>
              <a:t>“args”为启动该程序的参数</a:t>
            </a:r>
            <a:r>
              <a:rPr lang="zh-CN" altLang="en-US" sz="1800" b="0" dirty="0"/>
              <a:t>，在</a:t>
            </a:r>
            <a:r>
              <a:rPr lang="en-US" altLang="zh-CN" sz="1800" b="0" dirty="0"/>
              <a:t>该图</a:t>
            </a:r>
            <a:r>
              <a:rPr lang="zh-CN" altLang="en-US" sz="1800" b="0" dirty="0"/>
              <a:t>参数</a:t>
            </a:r>
            <a:r>
              <a:rPr lang="en-US" altLang="zh-CN" sz="1800" b="0" dirty="0"/>
              <a:t>是"-emit-llvm"与"${workspaceFolder}/gcd.cminus"</a:t>
            </a:r>
          </a:p>
          <a:p>
            <a:pPr marL="0" indent="0">
              <a:buNone/>
            </a:pPr>
            <a:r>
              <a:rPr lang="en-US" altLang="zh-CN" sz="1800" b="0" dirty="0">
                <a:solidFill>
                  <a:srgbClr val="FF0000"/>
                </a:solidFill>
              </a:rPr>
              <a:t>"${</a:t>
            </a:r>
            <a:r>
              <a:rPr lang="en-US" altLang="zh-CN" sz="1800" b="0" dirty="0" err="1">
                <a:solidFill>
                  <a:srgbClr val="FF0000"/>
                </a:solidFill>
              </a:rPr>
              <a:t>workspaceFolder</a:t>
            </a:r>
            <a:r>
              <a:rPr lang="en-US" altLang="zh-CN" sz="1800" b="0" dirty="0">
                <a:solidFill>
                  <a:srgbClr val="FF0000"/>
                </a:solidFill>
              </a:rPr>
              <a:t>}"</a:t>
            </a:r>
            <a:r>
              <a:rPr lang="zh-CN" altLang="en-US" sz="1800" b="0" dirty="0">
                <a:solidFill>
                  <a:srgbClr val="FF0000"/>
                </a:solidFill>
              </a:rPr>
              <a:t>指的是</a:t>
            </a:r>
            <a:r>
              <a:rPr lang="en-US" altLang="zh-CN" sz="1800" b="0" dirty="0">
                <a:solidFill>
                  <a:srgbClr val="FF0000"/>
                </a:solidFill>
              </a:rPr>
              <a:t>VS Code</a:t>
            </a:r>
            <a:r>
              <a:rPr lang="zh-CN" altLang="en-US" sz="1800" b="0" dirty="0">
                <a:solidFill>
                  <a:srgbClr val="FF0000"/>
                </a:solidFill>
              </a:rPr>
              <a:t>中打开文件夹的路径）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t="20731" r="10477" b="5182"/>
          <a:stretch>
            <a:fillRect/>
          </a:stretch>
        </p:blipFill>
        <p:spPr bwMode="auto">
          <a:xfrm>
            <a:off x="596900" y="2849245"/>
            <a:ext cx="8390890" cy="362267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在</a:t>
            </a:r>
            <a:r>
              <a:rPr lang="en-US" altLang="zh-CN" dirty="0"/>
              <a:t>VS Code</a:t>
            </a:r>
            <a:r>
              <a:rPr lang="zh-CN" altLang="en-US" dirty="0"/>
              <a:t>中配置图形化调试界面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/>
              <a:t>步骤四：图形化调试代码</a:t>
            </a:r>
          </a:p>
          <a:p>
            <a:pPr marL="0" indent="0">
              <a:buNone/>
            </a:pPr>
            <a:r>
              <a:rPr lang="zh-CN" altLang="en-US" sz="2000" b="0" dirty="0"/>
              <a:t>在</a:t>
            </a:r>
            <a:r>
              <a:rPr lang="en-US" altLang="zh-CN" sz="2000" b="0" dirty="0"/>
              <a:t>1</a:t>
            </a:r>
            <a:r>
              <a:rPr lang="zh-CN" altLang="en-US" sz="2000" b="0" dirty="0"/>
              <a:t>处设置完断点，点击</a:t>
            </a:r>
            <a:r>
              <a:rPr lang="en-US" altLang="zh-CN" sz="2000" b="0" dirty="0"/>
              <a:t>2</a:t>
            </a:r>
            <a:r>
              <a:rPr lang="zh-CN" altLang="en-US" sz="2000" b="0" dirty="0"/>
              <a:t>处的三角运行符号，程序将运行至断点处停下，在</a:t>
            </a:r>
            <a:r>
              <a:rPr lang="en-US" altLang="zh-CN" sz="2000" b="0" dirty="0"/>
              <a:t>3</a:t>
            </a:r>
            <a:r>
              <a:rPr lang="zh-CN" altLang="en-US" sz="2000" b="0" dirty="0"/>
              <a:t>处显示变量的值，在</a:t>
            </a:r>
            <a:r>
              <a:rPr lang="en-US" altLang="zh-CN" sz="2000" b="0" dirty="0"/>
              <a:t>4</a:t>
            </a:r>
            <a:r>
              <a:rPr lang="zh-CN" altLang="en-US" sz="2000" b="0" dirty="0"/>
              <a:t>处显示的是目前函数的调用堆栈可以帮助理解函数的调用过程。</a:t>
            </a:r>
          </a:p>
        </p:txBody>
      </p:sp>
      <p:sp>
        <p:nvSpPr>
          <p:cNvPr id="4" name="标题 1"/>
          <p:cNvSpPr txBox="1"/>
          <p:nvPr/>
        </p:nvSpPr>
        <p:spPr>
          <a:xfrm>
            <a:off x="488888" y="119747"/>
            <a:ext cx="9379012" cy="614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r="-344" b="6217"/>
          <a:stretch>
            <a:fillRect/>
          </a:stretch>
        </p:blipFill>
        <p:spPr>
          <a:xfrm>
            <a:off x="578485" y="2422525"/>
            <a:ext cx="8153400" cy="39751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179676" y="2019713"/>
            <a:ext cx="5832648" cy="2444733"/>
            <a:chOff x="4738353" y="1691570"/>
            <a:chExt cx="7209594" cy="2444733"/>
          </a:xfrm>
        </p:grpSpPr>
        <p:sp>
          <p:nvSpPr>
            <p:cNvPr id="17" name="TextBox 9"/>
            <p:cNvSpPr txBox="1"/>
            <p:nvPr/>
          </p:nvSpPr>
          <p:spPr>
            <a:xfrm>
              <a:off x="4738353" y="1691570"/>
              <a:ext cx="7209594" cy="1344149"/>
            </a:xfrm>
            <a:prstGeom prst="rect">
              <a:avLst/>
            </a:prstGeom>
            <a:noFill/>
          </p:spPr>
          <p:txBody>
            <a:bodyPr wrap="square" tIns="24000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5400" b="1" kern="0" spc="800" dirty="0">
                  <a:ln w="11430"/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下期再见！</a:t>
              </a:r>
              <a:endParaRPr kumimoji="0" lang="en-US" altLang="zh-CN" sz="5400" b="1" i="0" u="none" strike="noStrike" kern="0" cap="none" spc="800" normalizeH="0" baseline="0" noProof="0" dirty="0">
                <a:ln w="11430"/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副标题 2"/>
            <p:cNvSpPr txBox="1"/>
            <p:nvPr/>
          </p:nvSpPr>
          <p:spPr bwMode="auto">
            <a:xfrm>
              <a:off x="4738353" y="3035719"/>
              <a:ext cx="7031579" cy="110058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  <a:effectLst/>
          </p:spPr>
          <p:txBody>
            <a:bodyPr vert="horz" wrap="square" lIns="121920" tIns="60960" rIns="121920" bIns="60960" numCol="1" anchor="t" anchorCtr="0" compatLnSpc="1"/>
            <a:lstStyle>
              <a:lvl1pPr marL="342900" indent="-3429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003366"/>
                </a:buClr>
                <a:buSzTx/>
                <a:buFontTx/>
                <a:buNone/>
                <a:defRPr/>
              </a:pPr>
              <a:r>
                <a:rPr kumimoji="0" lang="en-US" altLang="zh-CN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Thanks</a:t>
              </a:r>
              <a:r>
                <a:rPr kumimoji="0" lang="zh-CN" alt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！</a:t>
              </a:r>
              <a:endPara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0" name="标题 1"/>
          <p:cNvSpPr txBox="1"/>
          <p:nvPr/>
        </p:nvSpPr>
        <p:spPr>
          <a:xfrm>
            <a:off x="368710" y="136525"/>
            <a:ext cx="9499190" cy="614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endParaRPr lang="zh-CN" altLang="en-US" sz="36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d762ff26-f8b1-438f-866e-7a47b503583a"/>
  <p:tag name="COMMONDATA" val="eyJoZGlkIjoiOTY5NGQ3NjZiNzkxODBiNWFjN2Y0ODk1YmNkNDBjMjk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551</Words>
  <Application>Microsoft Office PowerPoint</Application>
  <PresentationFormat>宽屏</PresentationFormat>
  <Paragraphs>74</Paragraphs>
  <Slides>12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等线</vt:lpstr>
      <vt:lpstr>等线 Light</vt:lpstr>
      <vt:lpstr>宋体</vt:lpstr>
      <vt:lpstr>微软雅黑</vt:lpstr>
      <vt:lpstr>Arial</vt:lpstr>
      <vt:lpstr>Office 主题​​</vt:lpstr>
      <vt:lpstr> 配置实验项目调试环境</vt:lpstr>
      <vt:lpstr>MENU</vt:lpstr>
      <vt:lpstr>GDB 简介及安装</vt:lpstr>
      <vt:lpstr>MENU</vt:lpstr>
      <vt:lpstr>GDB调试</vt:lpstr>
      <vt:lpstr>GDB调试</vt:lpstr>
      <vt:lpstr>MENU</vt:lpstr>
      <vt:lpstr>在VS Code中配置图形化调试界面</vt:lpstr>
      <vt:lpstr>在VS Code中配置图形化调试界面</vt:lpstr>
      <vt:lpstr>在VS Code中配置图形化调试界面</vt:lpstr>
      <vt:lpstr>在VS Code中配置图形化调试界面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高校信息技术类专业 工程教育大规模创新与应用</dc:title>
  <dc:creator>Office</dc:creator>
  <cp:lastModifiedBy>Leo</cp:lastModifiedBy>
  <cp:revision>1045</cp:revision>
  <cp:lastPrinted>2019-05-18T07:59:00Z</cp:lastPrinted>
  <dcterms:created xsi:type="dcterms:W3CDTF">2019-04-17T01:14:00Z</dcterms:created>
  <dcterms:modified xsi:type="dcterms:W3CDTF">2026-09-02T01:16:31Z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8F2A2E0C5DE94003AFA93F20AB8DDF76_13</vt:lpwstr>
  </property>
  <property fmtid="{D5CDD505-2E9C-101B-9397-08002B2CF9AE}" pid="3" name="KSOProductBuildVer">
    <vt:lpwstr>2052-12.1.0.15712</vt:lpwstr>
  </property>
</Properties>
</file>