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22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3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4" autoCompressPictures="0">
  <p:sldMasterIdLst>
    <p:sldMasterId id="2147483648" r:id="rId1"/>
  </p:sldMasterIdLst>
  <p:notesMasterIdLst>
    <p:notesMasterId r:id="rId4"/>
  </p:notesMasterIdLst>
  <p:sldIdLst>
    <p:sldId id="270" r:id="rId3"/>
    <p:sldId id="2698" r:id="rId5"/>
    <p:sldId id="2756" r:id="rId6"/>
    <p:sldId id="2734" r:id="rId7"/>
    <p:sldId id="2737" r:id="rId8"/>
    <p:sldId id="2738" r:id="rId9"/>
    <p:sldId id="2739" r:id="rId10"/>
    <p:sldId id="2740" r:id="rId11"/>
    <p:sldId id="2736" r:id="rId12"/>
    <p:sldId id="2741" r:id="rId13"/>
    <p:sldId id="2742" r:id="rId14"/>
    <p:sldId id="2743" r:id="rId15"/>
    <p:sldId id="2744" r:id="rId16"/>
    <p:sldId id="2745" r:id="rId17"/>
    <p:sldId id="2746" r:id="rId18"/>
    <p:sldId id="2757" r:id="rId19"/>
    <p:sldId id="2758" r:id="rId20"/>
    <p:sldId id="2748" r:id="rId21"/>
    <p:sldId id="2751" r:id="rId22"/>
    <p:sldId id="1538" r:id="rId23"/>
  </p:sldIdLst>
  <p:sldSz cx="12192000" cy="6858000"/>
  <p:notesSz cx="8686800" cy="4683125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14014" initials="1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5DAA"/>
    <a:srgbClr val="FFE957"/>
    <a:srgbClr val="DE8C68"/>
    <a:srgbClr val="5E8579"/>
    <a:srgbClr val="56A36C"/>
    <a:srgbClr val="56676C"/>
    <a:srgbClr val="993300"/>
    <a:srgbClr val="CC6600"/>
    <a:srgbClr val="FF33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64981" autoAdjust="0"/>
  </p:normalViewPr>
  <p:slideViewPr>
    <p:cSldViewPr snapToGrid="0" snapToObjects="1">
      <p:cViewPr varScale="1">
        <p:scale>
          <a:sx n="107" d="100"/>
          <a:sy n="107" d="100"/>
        </p:scale>
        <p:origin x="236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gs" Target="tags/tag23.xml"/><Relationship Id="rId28" Type="http://schemas.openxmlformats.org/officeDocument/2006/relationships/customXml" Target="../customXml/item1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764280" cy="234970"/>
          </a:xfrm>
          <a:prstGeom prst="rect">
            <a:avLst/>
          </a:prstGeom>
        </p:spPr>
        <p:txBody>
          <a:bodyPr vert="horz" lIns="76276" tIns="38138" rIns="76276" bIns="38138" rtlCol="0"/>
          <a:lstStyle>
            <a:lvl1pPr algn="l">
              <a:defRPr sz="10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920512" y="2"/>
            <a:ext cx="3764280" cy="234970"/>
          </a:xfrm>
          <a:prstGeom prst="rect">
            <a:avLst/>
          </a:prstGeom>
        </p:spPr>
        <p:txBody>
          <a:bodyPr vert="horz" lIns="76276" tIns="38138" rIns="76276" bIns="38138" rtlCol="0"/>
          <a:lstStyle>
            <a:lvl1pPr algn="r">
              <a:defRPr sz="1000"/>
            </a:lvl1pPr>
          </a:lstStyle>
          <a:p>
            <a:fld id="{A4EE0DFE-2151-1541-A19C-E085BE693E3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938463" y="585788"/>
            <a:ext cx="2809875" cy="1581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6276" tIns="38138" rIns="76276" bIns="38138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868681" y="2253754"/>
            <a:ext cx="6949440" cy="1843981"/>
          </a:xfrm>
          <a:prstGeom prst="rect">
            <a:avLst/>
          </a:prstGeom>
        </p:spPr>
        <p:txBody>
          <a:bodyPr vert="horz" lIns="76276" tIns="38138" rIns="76276" bIns="38138" rtlCol="0"/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4448158"/>
            <a:ext cx="3764280" cy="234969"/>
          </a:xfrm>
          <a:prstGeom prst="rect">
            <a:avLst/>
          </a:prstGeom>
        </p:spPr>
        <p:txBody>
          <a:bodyPr vert="horz" lIns="76276" tIns="38138" rIns="76276" bIns="38138" rtlCol="0" anchor="b"/>
          <a:lstStyle>
            <a:lvl1pPr algn="l">
              <a:defRPr sz="10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920512" y="4448158"/>
            <a:ext cx="3764280" cy="234969"/>
          </a:xfrm>
          <a:prstGeom prst="rect">
            <a:avLst/>
          </a:prstGeom>
        </p:spPr>
        <p:txBody>
          <a:bodyPr vert="horz" lIns="76276" tIns="38138" rIns="76276" bIns="38138" rtlCol="0" anchor="b"/>
          <a:lstStyle>
            <a:lvl1pPr algn="r">
              <a:defRPr sz="1000"/>
            </a:lvl1pPr>
          </a:lstStyle>
          <a:p>
            <a:fld id="{897543C0-C65B-C54E-A8E3-E165236D7A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543C0-C65B-C54E-A8E3-E165236D7A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Cmake</a:t>
            </a:r>
            <a:r>
              <a:rPr lang="zh-CN" altLang="en-US" dirty="0"/>
              <a:t>与</a:t>
            </a:r>
            <a:r>
              <a:rPr lang="en-US" altLang="zh-CN" dirty="0" err="1"/>
              <a:t>ssh</a:t>
            </a:r>
            <a:r>
              <a:rPr lang="zh-CN" altLang="en-US" dirty="0"/>
              <a:t>目录需要重组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543C0-C65B-C54E-A8E3-E165236D7A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Cmake</a:t>
            </a:r>
            <a:r>
              <a:rPr lang="zh-CN" altLang="en-US" dirty="0"/>
              <a:t>与</a:t>
            </a:r>
            <a:r>
              <a:rPr lang="en-US" altLang="zh-CN" dirty="0" err="1"/>
              <a:t>ssh</a:t>
            </a:r>
            <a:r>
              <a:rPr lang="zh-CN" altLang="en-US" dirty="0"/>
              <a:t>目录需要重组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543C0-C65B-C54E-A8E3-E165236D7A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Cmake</a:t>
            </a:r>
            <a:r>
              <a:rPr lang="zh-CN" altLang="en-US" dirty="0"/>
              <a:t>与</a:t>
            </a:r>
            <a:r>
              <a:rPr lang="en-US" altLang="zh-CN" dirty="0" err="1"/>
              <a:t>ssh</a:t>
            </a:r>
            <a:r>
              <a:rPr lang="zh-CN" altLang="en-US" dirty="0"/>
              <a:t>目录需要重组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543C0-C65B-C54E-A8E3-E165236D7A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  <a:defRPr/>
            </a:pPr>
            <a:fld id="{A6D46AA3-FA0D-4CEF-9121-03BCDA6694F2}" type="slidenum">
              <a:rPr lang="zh-CN" altLang="en-US"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en-US" altLang="zh-CN" sz="900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FD09-88CF-9D44-96A3-70F37CDE5FE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2A2C0-4A2C-6E4A-BE17-4F11EA26570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8888" y="136525"/>
            <a:ext cx="9379012" cy="614913"/>
          </a:xfrm>
        </p:spPr>
        <p:txBody>
          <a:bodyPr/>
          <a:lstStyle>
            <a:lvl1pPr>
              <a:defRPr sz="36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88887" y="1249378"/>
            <a:ext cx="11171976" cy="492758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</a:lstStyle>
          <a:p>
            <a:r>
              <a:rPr kumimoji="1" lang="zh-CN" altLang="en-US" dirty="0"/>
              <a:t>编辑母版文本样式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第二级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第三级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第四级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FD09-88CF-9D44-96A3-70F37CDE5FE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2A2C0-4A2C-6E4A-BE17-4F11EA26570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2.png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/>
          <a:srcRect b="87354"/>
          <a:stretch>
            <a:fillRect/>
          </a:stretch>
        </p:blipFill>
        <p:spPr>
          <a:xfrm>
            <a:off x="-12336" y="0"/>
            <a:ext cx="12204336" cy="867266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88888" y="136525"/>
            <a:ext cx="6279557" cy="614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88887" y="1249378"/>
            <a:ext cx="11171976" cy="4927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 dirty="0"/>
              <a:t>编辑母版文本样式
第二级
第三级
第四级
第五级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7FD09-88CF-9D44-96A3-70F37CDE5FE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2A2C0-4A2C-6E4A-BE17-4F11EA265707}" type="slidenum">
              <a:rPr kumimoji="1" lang="zh-CN" altLang="en-US" smtClean="0"/>
            </a:fld>
            <a:endParaRPr kumimoji="1"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4786" y="117785"/>
            <a:ext cx="1126503" cy="11265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image" Target="../media/image6.png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image" Target="../media/image5.png"/><Relationship Id="rId4" Type="http://schemas.openxmlformats.org/officeDocument/2006/relationships/tags" Target="../tags/tag2.xml"/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tags" Target="../tags/tag6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jpeg"/><Relationship Id="rId2" Type="http://schemas.openxmlformats.org/officeDocument/2006/relationships/tags" Target="../tags/tag14.xml"/><Relationship Id="rId1" Type="http://schemas.openxmlformats.org/officeDocument/2006/relationships/hyperlink" Target="https://code.visualstudio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tags" Target="../tags/tag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tags" Target="../tags/tag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tags" Target="../tags/tag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tags" Target="../tags/tag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openxmlformats.org/officeDocument/2006/relationships/tags" Target="../tags/tag21.xml"/><Relationship Id="rId2" Type="http://schemas.openxmlformats.org/officeDocument/2006/relationships/image" Target="../media/image17.png"/><Relationship Id="rId1" Type="http://schemas.openxmlformats.org/officeDocument/2006/relationships/tags" Target="../tags/tag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0" y="1815680"/>
            <a:ext cx="12191999" cy="1449118"/>
          </a:xfrm>
          <a:noFill/>
          <a:ln>
            <a:noFill/>
          </a:ln>
          <a:effectLst/>
        </p:spPr>
        <p:txBody>
          <a:bodyPr/>
          <a:lstStyle/>
          <a:p>
            <a:pPr>
              <a:lnSpc>
                <a:spcPct val="120000"/>
              </a:lnSpc>
              <a:spcBef>
                <a:spcPts val="135"/>
              </a:spcBef>
              <a:spcAft>
                <a:spcPts val="2400"/>
              </a:spcAft>
            </a:pPr>
            <a:br>
              <a:rPr lang="en-US" altLang="zh-CN" kern="1200" dirty="0">
                <a:solidFill>
                  <a:srgbClr val="0070C0"/>
                </a:solidFill>
              </a:rPr>
            </a:br>
            <a:r>
              <a:rPr lang="zh-CN" altLang="en-US" dirty="0">
                <a:solidFill>
                  <a:srgbClr val="0070C0"/>
                </a:solidFill>
              </a:rPr>
              <a:t>实验项目开发环境配置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368710" y="136525"/>
            <a:ext cx="9499190" cy="614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zh-CN" altLang="en-US" sz="3600" dirty="0"/>
              <a:t>编译原理和技术</a:t>
            </a:r>
            <a:endParaRPr lang="zh-CN" altLang="en-US" sz="3600" dirty="0"/>
          </a:p>
        </p:txBody>
      </p:sp>
      <p:sp>
        <p:nvSpPr>
          <p:cNvPr id="5" name="标题 1"/>
          <p:cNvSpPr txBox="1"/>
          <p:nvPr/>
        </p:nvSpPr>
        <p:spPr>
          <a:xfrm>
            <a:off x="-76201" y="3741048"/>
            <a:ext cx="12191999" cy="144911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zh-CN" altLang="en-US" sz="3600" dirty="0">
                <a:solidFill>
                  <a:schemeClr val="tx1"/>
                </a:solidFill>
              </a:rPr>
              <a:t>中国科学技术大学</a:t>
            </a:r>
            <a:endParaRPr lang="zh-CN" altLang="en-US" sz="36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zh-CN" altLang="en-US" sz="3600" dirty="0">
                <a:solidFill>
                  <a:schemeClr val="tx1"/>
                </a:solidFill>
              </a:rPr>
              <a:t>编译原理课程</a:t>
            </a:r>
            <a:r>
              <a:rPr lang="zh-CN" altLang="en-US" sz="3600" dirty="0">
                <a:solidFill>
                  <a:schemeClr val="tx1"/>
                </a:solidFill>
              </a:rPr>
              <a:t>组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MENU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使用</a:t>
            </a:r>
            <a:r>
              <a:rPr lang="en-US" altLang="zh-CN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VS Code</a:t>
            </a: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通过</a:t>
            </a:r>
            <a:r>
              <a:rPr lang="en-US" altLang="zh-CN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SSH</a:t>
            </a: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协议登录虚拟机</a:t>
            </a:r>
            <a:endParaRPr lang="zh-CN" altLang="en-US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buClrTx/>
              <a:buSzTx/>
            </a:pPr>
            <a:endParaRPr lang="zh-CN" altLang="en-US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accent5">
                    <a:lumMod val="75000"/>
                  </a:schemeClr>
                </a:solidFill>
                <a:cs typeface="微软雅黑" panose="020B0503020204020204" pitchFamily="34" charset="-122"/>
              </a:rPr>
              <a:t>配置</a:t>
            </a:r>
            <a:r>
              <a:rPr lang="en-US" altLang="zh-CN" dirty="0">
                <a:solidFill>
                  <a:schemeClr val="accent5">
                    <a:lumMod val="75000"/>
                  </a:schemeClr>
                </a:solidFill>
                <a:cs typeface="微软雅黑" panose="020B0503020204020204" pitchFamily="34" charset="-122"/>
              </a:rPr>
              <a:t>VS Code</a:t>
            </a: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  <a:cs typeface="微软雅黑" panose="020B0503020204020204" pitchFamily="34" charset="-122"/>
              </a:rPr>
              <a:t>开发环境下的代码自动补全</a:t>
            </a:r>
            <a:endParaRPr lang="en-US" altLang="zh-CN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MENU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>
              <a:buClrTx/>
              <a:buSzTx/>
            </a:pPr>
            <a:r>
              <a:rPr lang="zh-CN" altLang="en-US" dirty="0">
                <a:solidFill>
                  <a:srgbClr val="FF0000"/>
                </a:solidFill>
                <a:cs typeface="微软雅黑" panose="020B0503020204020204" pitchFamily="34" charset="-122"/>
                <a:sym typeface="+mn-ea"/>
              </a:rPr>
              <a:t>使用</a:t>
            </a:r>
            <a:r>
              <a:rPr lang="en-US" altLang="zh-CN" dirty="0">
                <a:solidFill>
                  <a:srgbClr val="FF0000"/>
                </a:solidFill>
                <a:cs typeface="微软雅黑" panose="020B0503020204020204" pitchFamily="34" charset="-122"/>
                <a:sym typeface="+mn-ea"/>
              </a:rPr>
              <a:t>VS Code</a:t>
            </a:r>
            <a:r>
              <a:rPr lang="zh-CN" altLang="en-US" dirty="0">
                <a:solidFill>
                  <a:srgbClr val="FF0000"/>
                </a:solidFill>
                <a:cs typeface="微软雅黑" panose="020B0503020204020204" pitchFamily="34" charset="-122"/>
                <a:sym typeface="+mn-ea"/>
              </a:rPr>
              <a:t>通过</a:t>
            </a:r>
            <a:r>
              <a:rPr lang="en-US" altLang="zh-CN" dirty="0">
                <a:solidFill>
                  <a:srgbClr val="FF0000"/>
                </a:solidFill>
                <a:cs typeface="微软雅黑" panose="020B0503020204020204" pitchFamily="34" charset="-122"/>
                <a:sym typeface="+mn-ea"/>
              </a:rPr>
              <a:t>SSH</a:t>
            </a:r>
            <a:r>
              <a:rPr lang="zh-CN" altLang="en-US" dirty="0">
                <a:solidFill>
                  <a:srgbClr val="FF0000"/>
                </a:solidFill>
                <a:cs typeface="微软雅黑" panose="020B0503020204020204" pitchFamily="34" charset="-122"/>
                <a:sym typeface="+mn-ea"/>
              </a:rPr>
              <a:t>协议登录虚拟机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buClrTx/>
              <a:buSzTx/>
            </a:pPr>
            <a:endParaRPr lang="zh-CN" altLang="en-US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buClrTx/>
              <a:buSzTx/>
            </a:pP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  <a:cs typeface="微软雅黑" panose="020B0503020204020204" pitchFamily="34" charset="-122"/>
                <a:sym typeface="+mn-ea"/>
              </a:rPr>
              <a:t>配置</a:t>
            </a:r>
            <a:r>
              <a:rPr lang="en-US" altLang="zh-CN" dirty="0">
                <a:solidFill>
                  <a:schemeClr val="accent5">
                    <a:lumMod val="75000"/>
                  </a:schemeClr>
                </a:solidFill>
                <a:cs typeface="微软雅黑" panose="020B0503020204020204" pitchFamily="34" charset="-122"/>
                <a:sym typeface="+mn-ea"/>
              </a:rPr>
              <a:t>VS Code</a:t>
            </a: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  <a:cs typeface="微软雅黑" panose="020B0503020204020204" pitchFamily="34" charset="-122"/>
                <a:sym typeface="+mn-ea"/>
              </a:rPr>
              <a:t>开发环境下的代码自动补全</a:t>
            </a:r>
            <a:endParaRPr lang="en-US" altLang="zh-CN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SSH </a:t>
            </a:r>
            <a:r>
              <a:rPr lang="zh-CN" altLang="en-US" dirty="0"/>
              <a:t>协议简介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9585" y="1249680"/>
            <a:ext cx="11574145" cy="4927600"/>
          </a:xfrm>
        </p:spPr>
        <p:txBody>
          <a:bodyPr/>
          <a:lstStyle/>
          <a:p>
            <a:pPr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dirty="0">
                <a:cs typeface="微软雅黑" panose="020B0503020204020204" pitchFamily="34" charset="-122"/>
                <a:sym typeface="+mn-ea"/>
              </a:rPr>
              <a:t>SSH </a:t>
            </a:r>
            <a:r>
              <a:rPr lang="zh-CN" altLang="en-US" dirty="0">
                <a:cs typeface="微软雅黑" panose="020B0503020204020204" pitchFamily="34" charset="-122"/>
                <a:sym typeface="+mn-ea"/>
              </a:rPr>
              <a:t>简介：</a:t>
            </a:r>
            <a:endParaRPr lang="en-US" altLang="zh-CN" dirty="0">
              <a:cs typeface="微软雅黑" panose="020B0503020204020204" pitchFamily="34" charset="-122"/>
              <a:sym typeface="+mn-ea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zh-CN" altLang="en-US" sz="2400" b="0" dirty="0">
                <a:cs typeface="微软雅黑" panose="020B0503020204020204" pitchFamily="34" charset="-122"/>
                <a:sym typeface="+mn-ea"/>
              </a:rPr>
              <a:t>SSH是一种网络协议，用于在计算机之间建立安全的远程连接和数据传输。</a:t>
            </a:r>
            <a:r>
              <a:rPr lang="en-US" altLang="zh-CN" sz="2400" b="0" dirty="0">
                <a:cs typeface="微软雅黑" panose="020B0503020204020204" pitchFamily="34" charset="-122"/>
                <a:sym typeface="+mn-ea"/>
              </a:rPr>
              <a:t>SSH</a:t>
            </a:r>
            <a:r>
              <a:rPr lang="zh-CN" altLang="en-US" sz="2400" b="0" dirty="0">
                <a:cs typeface="微软雅黑" panose="020B0503020204020204" pitchFamily="34" charset="-122"/>
                <a:sym typeface="+mn-ea"/>
              </a:rPr>
              <a:t>服务分为</a:t>
            </a:r>
            <a:r>
              <a:rPr lang="en-US" altLang="zh-CN" sz="2400" b="0" dirty="0">
                <a:cs typeface="微软雅黑" panose="020B0503020204020204" pitchFamily="34" charset="-122"/>
                <a:sym typeface="+mn-ea"/>
              </a:rPr>
              <a:t>client(</a:t>
            </a:r>
            <a:r>
              <a:rPr lang="zh-CN" altLang="en-US" sz="2400" b="0" dirty="0">
                <a:cs typeface="微软雅黑" panose="020B0503020204020204" pitchFamily="34" charset="-122"/>
                <a:sym typeface="+mn-ea"/>
              </a:rPr>
              <a:t>主机</a:t>
            </a:r>
            <a:r>
              <a:rPr lang="en-US" altLang="zh-CN" sz="2400" b="0" dirty="0">
                <a:cs typeface="微软雅黑" panose="020B0503020204020204" pitchFamily="34" charset="-122"/>
                <a:sym typeface="+mn-ea"/>
              </a:rPr>
              <a:t>)</a:t>
            </a:r>
            <a:r>
              <a:rPr lang="zh-CN" altLang="en-US" sz="2400" b="0" dirty="0">
                <a:cs typeface="微软雅黑" panose="020B0503020204020204" pitchFamily="34" charset="-122"/>
                <a:sym typeface="+mn-ea"/>
              </a:rPr>
              <a:t>端和</a:t>
            </a:r>
            <a:r>
              <a:rPr lang="en-US" altLang="zh-CN" sz="2400" b="0" dirty="0">
                <a:cs typeface="微软雅黑" panose="020B0503020204020204" pitchFamily="34" charset="-122"/>
                <a:sym typeface="+mn-ea"/>
              </a:rPr>
              <a:t>server(</a:t>
            </a:r>
            <a:r>
              <a:rPr lang="zh-CN" altLang="en-US" sz="2400" b="0" dirty="0">
                <a:cs typeface="微软雅黑" panose="020B0503020204020204" pitchFamily="34" charset="-122"/>
                <a:sym typeface="+mn-ea"/>
              </a:rPr>
              <a:t>服务器</a:t>
            </a:r>
            <a:r>
              <a:rPr lang="en-US" altLang="zh-CN" sz="2400" b="0" dirty="0">
                <a:cs typeface="微软雅黑" panose="020B0503020204020204" pitchFamily="34" charset="-122"/>
                <a:sym typeface="+mn-ea"/>
              </a:rPr>
              <a:t>)</a:t>
            </a:r>
            <a:r>
              <a:rPr lang="zh-CN" altLang="en-US" sz="2400" b="0" dirty="0">
                <a:cs typeface="微软雅黑" panose="020B0503020204020204" pitchFamily="34" charset="-122"/>
                <a:sym typeface="+mn-ea"/>
              </a:rPr>
              <a:t>端。下图直观地展示了</a:t>
            </a:r>
            <a:r>
              <a:rPr lang="en-US" altLang="zh-CN" sz="2400" b="0" dirty="0">
                <a:cs typeface="微软雅黑" panose="020B0503020204020204" pitchFamily="34" charset="-122"/>
                <a:sym typeface="+mn-ea"/>
              </a:rPr>
              <a:t>SSH</a:t>
            </a:r>
            <a:r>
              <a:rPr lang="zh-CN" altLang="en-US" sz="2400" b="0" dirty="0">
                <a:cs typeface="微软雅黑" panose="020B0503020204020204" pitchFamily="34" charset="-122"/>
                <a:sym typeface="+mn-ea"/>
              </a:rPr>
              <a:t>的工作原理</a:t>
            </a:r>
            <a:r>
              <a:rPr lang="en-US" altLang="zh-CN" sz="2400" b="0" dirty="0">
                <a:cs typeface="微软雅黑" panose="020B0503020204020204" pitchFamily="34" charset="-122"/>
                <a:sym typeface="+mn-ea"/>
              </a:rPr>
              <a:t>:</a:t>
            </a:r>
            <a:endParaRPr lang="en-US" altLang="zh-CN" sz="2400" b="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2400" b="0" dirty="0"/>
          </a:p>
          <a:p>
            <a:endParaRPr lang="en-US" altLang="zh-CN" sz="2400" b="0" dirty="0"/>
          </a:p>
          <a:p>
            <a:endParaRPr lang="en-US" altLang="zh-CN" sz="2400" b="0" dirty="0"/>
          </a:p>
          <a:p>
            <a:endParaRPr lang="en-US" altLang="zh-CN" sz="2400" b="0" dirty="0"/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cs typeface="微软雅黑" panose="020B0503020204020204" pitchFamily="34" charset="-122"/>
              </a:rPr>
              <a:t>因此，需要对虚拟机端与主机端的 </a:t>
            </a:r>
            <a:r>
              <a:rPr lang="en-US" altLang="zh-CN" dirty="0">
                <a:cs typeface="微软雅黑" panose="020B0503020204020204" pitchFamily="34" charset="-122"/>
              </a:rPr>
              <a:t>SSH </a:t>
            </a:r>
            <a:r>
              <a:rPr lang="zh-CN" altLang="en-US" dirty="0">
                <a:cs typeface="微软雅黑" panose="020B0503020204020204" pitchFamily="34" charset="-122"/>
              </a:rPr>
              <a:t>服务分别配置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buNone/>
            </a:pPr>
            <a:endParaRPr lang="en-US" altLang="zh-CN" sz="2400" b="0" dirty="0"/>
          </a:p>
        </p:txBody>
      </p:sp>
      <p:grpSp>
        <p:nvGrpSpPr>
          <p:cNvPr id="4" name="组合 3"/>
          <p:cNvGrpSpPr/>
          <p:nvPr/>
        </p:nvGrpSpPr>
        <p:grpSpPr>
          <a:xfrm>
            <a:off x="637970" y="2766966"/>
            <a:ext cx="3721273" cy="1651635"/>
            <a:chOff x="1819511" y="2884277"/>
            <a:chExt cx="8774152" cy="3894286"/>
          </a:xfrm>
        </p:grpSpPr>
        <p:pic>
          <p:nvPicPr>
            <p:cNvPr id="12" name="图片 11" descr="3b333634353332363bbcfdcdb7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182110" y="3355975"/>
              <a:ext cx="3110865" cy="1657985"/>
            </a:xfrm>
            <a:prstGeom prst="rect">
              <a:avLst/>
            </a:prstGeom>
          </p:spPr>
        </p:pic>
        <p:pic>
          <p:nvPicPr>
            <p:cNvPr id="8" name="图片 7" descr="bijiben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1991360" y="3125470"/>
              <a:ext cx="2283460" cy="2283460"/>
            </a:xfrm>
            <a:prstGeom prst="rect">
              <a:avLst/>
            </a:prstGeom>
          </p:spPr>
        </p:pic>
        <p:pic>
          <p:nvPicPr>
            <p:cNvPr id="9" name="图片 8" descr="bijiben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7418070" y="3125470"/>
              <a:ext cx="2283460" cy="2283460"/>
            </a:xfrm>
            <a:prstGeom prst="rect">
              <a:avLst/>
            </a:prstGeom>
          </p:spPr>
        </p:pic>
        <p:pic>
          <p:nvPicPr>
            <p:cNvPr id="11" name="图片 10" descr="ssh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5222875" y="3689350"/>
              <a:ext cx="991870" cy="991870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>
              <p:custDataLst>
                <p:tags r:id="rId9"/>
              </p:custDataLst>
            </p:nvPr>
          </p:nvSpPr>
          <p:spPr>
            <a:xfrm>
              <a:off x="1819511" y="5112150"/>
              <a:ext cx="2747410" cy="1666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SSH      client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10"/>
              </p:custDataLst>
            </p:nvPr>
          </p:nvSpPr>
          <p:spPr>
            <a:xfrm>
              <a:off x="7292195" y="5111749"/>
              <a:ext cx="3301468" cy="1666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SSH server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11"/>
              </p:custDataLst>
            </p:nvPr>
          </p:nvSpPr>
          <p:spPr>
            <a:xfrm>
              <a:off x="4468495" y="2884277"/>
              <a:ext cx="2117726" cy="943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SSH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5"/>
          <p:cNvSpPr txBox="1"/>
          <p:nvPr>
            <p:custDataLst>
              <p:tags r:id="rId12"/>
            </p:custDataLst>
          </p:nvPr>
        </p:nvSpPr>
        <p:spPr>
          <a:xfrm>
            <a:off x="637970" y="4386554"/>
            <a:ext cx="1123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主机端</a:t>
            </a:r>
            <a:endParaRPr lang="en-US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>
            <a:off x="2959363" y="4386554"/>
            <a:ext cx="1400211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服务器端</a:t>
            </a:r>
            <a:endParaRPr lang="en-US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虚拟机端配置 </a:t>
            </a:r>
            <a:r>
              <a:rPr lang="en-US" altLang="zh-CN" dirty="0">
                <a:sym typeface="+mn-ea"/>
              </a:rPr>
              <a:t>– </a:t>
            </a:r>
            <a:r>
              <a:rPr lang="zh-CN" altLang="en-US" dirty="0">
                <a:sym typeface="+mn-ea"/>
              </a:rPr>
              <a:t>启动 </a:t>
            </a:r>
            <a:r>
              <a:rPr lang="en-US" altLang="zh-CN" dirty="0">
                <a:sym typeface="+mn-ea"/>
              </a:rPr>
              <a:t>SSH </a:t>
            </a:r>
            <a:r>
              <a:rPr lang="zh-CN" altLang="en-US" dirty="0">
                <a:sym typeface="+mn-ea"/>
              </a:rPr>
              <a:t>服务</a:t>
            </a:r>
            <a:r>
              <a:rPr lang="en-US" altLang="zh-CN" dirty="0">
                <a:sym typeface="+mn-ea"/>
              </a:rPr>
              <a:t>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>
                <a:cs typeface="微软雅黑" panose="020B0503020204020204" pitchFamily="34" charset="-122"/>
                <a:sym typeface="+mn-ea"/>
              </a:rPr>
              <a:t>登录虚拟机并在 </a:t>
            </a:r>
            <a:r>
              <a:rPr lang="en-US" altLang="zh-CN" dirty="0">
                <a:cs typeface="微软雅黑" panose="020B0503020204020204" pitchFamily="34" charset="-122"/>
                <a:sym typeface="+mn-ea"/>
              </a:rPr>
              <a:t>terminal </a:t>
            </a:r>
            <a:r>
              <a:rPr lang="zh-CN" altLang="en-US" dirty="0">
                <a:cs typeface="微软雅黑" panose="020B0503020204020204" pitchFamily="34" charset="-122"/>
                <a:sym typeface="+mn-ea"/>
              </a:rPr>
              <a:t>中输入以下命令   </a:t>
            </a:r>
            <a:r>
              <a:rPr lang="zh-CN" altLang="en-US" sz="2800" dirty="0">
                <a:solidFill>
                  <a:schemeClr val="bg1"/>
                </a:solidFill>
                <a:highlight>
                  <a:srgbClr val="0000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演示</a:t>
            </a:r>
            <a:endParaRPr lang="en-US" altLang="zh-CN" dirty="0">
              <a:cs typeface="微软雅黑" panose="020B0503020204020204" pitchFamily="34" charset="-122"/>
              <a:sym typeface="+mn-ea"/>
            </a:endParaRPr>
          </a:p>
          <a:p>
            <a:r>
              <a:rPr lang="en-US" altLang="zh-CN" dirty="0">
                <a:cs typeface="微软雅黑" panose="020B0503020204020204" pitchFamily="34" charset="-122"/>
                <a:sym typeface="+mn-ea"/>
              </a:rPr>
              <a:t>SSH-Server</a:t>
            </a:r>
            <a:r>
              <a:rPr lang="zh-CN" altLang="en-US" dirty="0">
                <a:cs typeface="微软雅黑" panose="020B0503020204020204" pitchFamily="34" charset="-122"/>
                <a:sym typeface="+mn-ea"/>
              </a:rPr>
              <a:t>安装：</a:t>
            </a:r>
            <a:endParaRPr lang="zh-CN" altLang="en-US" dirty="0">
              <a:cs typeface="微软雅黑" panose="020B0503020204020204" pitchFamily="34" charset="-122"/>
              <a:sym typeface="+mn-ea"/>
            </a:endParaRP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zh-CN" altLang="en-US" sz="2800" dirty="0">
                <a:ea typeface="+mn-lt"/>
                <a:sym typeface="+mn-ea"/>
              </a:rPr>
              <a:t>sudo apt install openssh-server</a:t>
            </a:r>
            <a:endParaRPr lang="zh-CN" altLang="en-US" sz="2800" dirty="0">
              <a:solidFill>
                <a:schemeClr val="tx1"/>
              </a:solidFill>
              <a:ea typeface="+mn-lt"/>
              <a:cs typeface="微软雅黑" panose="020B0503020204020204" pitchFamily="34" charset="-122"/>
              <a:sym typeface="+mn-ea"/>
            </a:endParaRPr>
          </a:p>
          <a:p>
            <a:r>
              <a:rPr lang="en-US" altLang="zh-CN" dirty="0">
                <a:cs typeface="微软雅黑" panose="020B0503020204020204" pitchFamily="34" charset="-122"/>
                <a:sym typeface="+mn-ea"/>
              </a:rPr>
              <a:t>SSH-Server</a:t>
            </a:r>
            <a:r>
              <a:rPr lang="zh-CN" altLang="en-US" dirty="0">
                <a:cs typeface="微软雅黑" panose="020B0503020204020204" pitchFamily="34" charset="-122"/>
                <a:sym typeface="+mn-ea"/>
              </a:rPr>
              <a:t>启动：</a:t>
            </a:r>
            <a:endParaRPr lang="zh-CN" altLang="en-US" dirty="0">
              <a:cs typeface="微软雅黑" panose="020B0503020204020204" pitchFamily="34" charset="-122"/>
              <a:sym typeface="+mn-ea"/>
            </a:endParaRP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zh-CN" altLang="en-US" sz="2800" dirty="0">
                <a:ea typeface="+mn-lt"/>
                <a:cs typeface="+mn-lt"/>
                <a:sym typeface="+mn-ea"/>
              </a:rPr>
              <a:t>sudo systemctl start ssh（启动</a:t>
            </a:r>
            <a:r>
              <a:rPr lang="en-US" altLang="zh-CN" sz="2800" dirty="0" err="1">
                <a:ea typeface="+mn-lt"/>
                <a:cs typeface="+mn-lt"/>
                <a:sym typeface="+mn-ea"/>
              </a:rPr>
              <a:t>ssh</a:t>
            </a:r>
            <a:r>
              <a:rPr lang="zh-CN" altLang="en-US" sz="2800" dirty="0">
                <a:ea typeface="+mn-lt"/>
                <a:cs typeface="+mn-lt"/>
                <a:sym typeface="+mn-ea"/>
              </a:rPr>
              <a:t>服务器）</a:t>
            </a:r>
            <a:endParaRPr lang="zh-CN" altLang="en-US" sz="2800" dirty="0">
              <a:ea typeface="+mn-lt"/>
              <a:cs typeface="+mn-lt"/>
              <a:sym typeface="+mn-ea"/>
            </a:endParaRP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zh-CN" altLang="en-US" sz="2800" dirty="0">
                <a:ea typeface="+mn-lt"/>
                <a:cs typeface="+mn-lt"/>
                <a:sym typeface="+mn-ea"/>
              </a:rPr>
              <a:t>sudo systemctl enable ssh（设置</a:t>
            </a:r>
            <a:r>
              <a:rPr lang="en-US" altLang="zh-CN" sz="2800" dirty="0" err="1">
                <a:ea typeface="+mn-lt"/>
                <a:cs typeface="+mn-lt"/>
                <a:sym typeface="+mn-ea"/>
              </a:rPr>
              <a:t>ssh</a:t>
            </a:r>
            <a:r>
              <a:rPr lang="zh-CN" altLang="en-US" sz="2800" dirty="0">
                <a:ea typeface="+mn-lt"/>
                <a:cs typeface="+mn-lt"/>
                <a:sym typeface="+mn-ea"/>
              </a:rPr>
              <a:t>服务器开机自启动</a:t>
            </a:r>
            <a:r>
              <a:rPr lang="en-US" altLang="zh-CN" sz="2800" dirty="0">
                <a:ea typeface="+mn-lt"/>
                <a:cs typeface="+mn-lt"/>
                <a:sym typeface="+mn-ea"/>
              </a:rPr>
              <a:t>)</a:t>
            </a:r>
            <a:endParaRPr lang="zh-CN" altLang="en-US" dirty="0">
              <a:ea typeface="+mn-lt"/>
              <a:cs typeface="+mn-lt"/>
            </a:endParaRPr>
          </a:p>
          <a:p>
            <a:r>
              <a:rPr lang="zh-CN" altLang="en-US" dirty="0">
                <a:sym typeface="+mn-ea"/>
              </a:rPr>
              <a:t>验证：</a:t>
            </a:r>
            <a:endParaRPr lang="zh-CN" altLang="en-US" dirty="0">
              <a:sym typeface="+mn-ea"/>
            </a:endParaRP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zh-CN" altLang="en-US" sz="2800" dirty="0">
                <a:ea typeface="+mn-lt"/>
                <a:cs typeface="+mn-lt"/>
                <a:sym typeface="+mn-ea"/>
              </a:rPr>
              <a:t># 出现 /usr/sbin/sshd 类似信息则已启动成功</a:t>
            </a:r>
            <a:endParaRPr lang="zh-CN" altLang="en-US" sz="2800" dirty="0">
              <a:ea typeface="+mn-lt"/>
              <a:cs typeface="+mn-lt"/>
              <a:sym typeface="+mn-ea"/>
            </a:endParaRP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zh-CN" altLang="en-US" sz="2800" dirty="0">
                <a:ea typeface="+mn-lt"/>
                <a:cs typeface="+mn-lt"/>
                <a:sym typeface="+mn-ea"/>
              </a:rPr>
              <a:t>$ ps aux | grep sshd</a:t>
            </a:r>
            <a:r>
              <a:rPr lang="en-US" altLang="zh-CN" sz="2800" dirty="0">
                <a:ea typeface="+mn-lt"/>
                <a:cs typeface="+mn-lt"/>
                <a:sym typeface="+mn-ea"/>
              </a:rPr>
              <a:t>   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en-US" altLang="zh-CN" sz="2800" dirty="0">
                <a:sym typeface="+mn-ea"/>
              </a:rPr>
              <a:t>        				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dirty="0">
                <a:cs typeface="微软雅黑" panose="020B0503020204020204" pitchFamily="34" charset="-122"/>
                <a:sym typeface="+mn-ea"/>
              </a:rPr>
              <a:t>启动</a:t>
            </a:r>
            <a:r>
              <a:rPr lang="en-US" altLang="zh-CN" dirty="0">
                <a:cs typeface="微软雅黑" panose="020B0503020204020204" pitchFamily="34" charset="-122"/>
                <a:sym typeface="+mn-ea"/>
              </a:rPr>
              <a:t>SSH</a:t>
            </a:r>
            <a:r>
              <a:rPr lang="zh-CN" altLang="en-US" dirty="0">
                <a:cs typeface="微软雅黑" panose="020B0503020204020204" pitchFamily="34" charset="-122"/>
                <a:sym typeface="+mn-ea"/>
              </a:rPr>
              <a:t>服务后还需要配置虚拟机的网卡才可以让宿主机顺利连接上虚拟机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虚拟机端配置 </a:t>
            </a:r>
            <a:r>
              <a:rPr lang="en-US" altLang="zh-CN" dirty="0">
                <a:sym typeface="+mn-ea"/>
              </a:rPr>
              <a:t>–</a:t>
            </a:r>
            <a:r>
              <a:rPr lang="zh-CN" altLang="en-US" dirty="0">
                <a:sym typeface="+mn-ea"/>
              </a:rPr>
              <a:t>配置虚拟机网卡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步骤一：打开</a:t>
            </a:r>
            <a:r>
              <a:rPr lang="en-US" altLang="zh-CN" dirty="0">
                <a:sym typeface="+mn-ea"/>
              </a:rPr>
              <a:t>VirtualBox</a:t>
            </a:r>
            <a:r>
              <a:rPr lang="zh-CN" altLang="en-US" dirty="0">
                <a:sym typeface="+mn-ea"/>
              </a:rPr>
              <a:t>虚拟机设置</a:t>
            </a:r>
            <a:r>
              <a:rPr lang="en-US" altLang="zh-CN" dirty="0">
                <a:sym typeface="+mn-ea"/>
              </a:rPr>
              <a:t>,</a:t>
            </a:r>
            <a:r>
              <a:rPr lang="zh-CN" altLang="en-US" dirty="0">
                <a:sym typeface="+mn-ea"/>
              </a:rPr>
              <a:t>点击网络选项</a:t>
            </a:r>
            <a:endParaRPr lang="zh-CN" altLang="en-US" dirty="0"/>
          </a:p>
          <a:p>
            <a:endParaRPr lang="zh-CN" altLang="en-US"/>
          </a:p>
        </p:txBody>
      </p:sp>
      <p:pic>
        <p:nvPicPr>
          <p:cNvPr id="5" name="图片 4" descr="V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23600" y="1908175"/>
            <a:ext cx="8334375" cy="46393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虚拟机端配置 </a:t>
            </a:r>
            <a:r>
              <a:rPr lang="en-US" altLang="zh-CN" dirty="0">
                <a:sym typeface="+mn-ea"/>
              </a:rPr>
              <a:t>– </a:t>
            </a:r>
            <a:r>
              <a:rPr lang="zh-CN" altLang="en-US" dirty="0">
                <a:sym typeface="+mn-ea"/>
              </a:rPr>
              <a:t>配置虚拟机网卡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步骤二：确认网卡</a:t>
            </a:r>
            <a:r>
              <a:rPr lang="en-US" altLang="zh-CN" dirty="0">
                <a:sym typeface="+mn-ea"/>
              </a:rPr>
              <a:t>1</a:t>
            </a:r>
            <a:r>
              <a:rPr lang="zh-CN" altLang="en-US" dirty="0">
                <a:sym typeface="+mn-ea"/>
              </a:rPr>
              <a:t>已启用，且连接方式为网络地址转换（</a:t>
            </a:r>
            <a:r>
              <a:rPr lang="en-US" altLang="zh-CN" dirty="0">
                <a:sym typeface="+mn-ea"/>
              </a:rPr>
              <a:t>NAT</a:t>
            </a:r>
            <a:r>
              <a:rPr lang="zh-CN" altLang="en-US" dirty="0">
                <a:sym typeface="+mn-ea"/>
              </a:rPr>
              <a:t>），然后单击高级，点击端口转发。</a:t>
            </a:r>
            <a:endParaRPr lang="zh-CN" altLang="en-US" dirty="0"/>
          </a:p>
          <a:p>
            <a:endParaRPr lang="zh-CN" altLang="en-US"/>
          </a:p>
        </p:txBody>
      </p:sp>
      <p:pic>
        <p:nvPicPr>
          <p:cNvPr id="5" name="图片 4" descr="V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1670" t="2405" r="3980" b="2062"/>
          <a:stretch>
            <a:fillRect/>
          </a:stretch>
        </p:blipFill>
        <p:spPr>
          <a:xfrm>
            <a:off x="723600" y="2155825"/>
            <a:ext cx="7030085" cy="44164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虚拟机端配置 </a:t>
            </a:r>
            <a:r>
              <a:rPr lang="en-US" altLang="zh-CN" dirty="0">
                <a:sym typeface="+mn-ea"/>
              </a:rPr>
              <a:t>– </a:t>
            </a:r>
            <a:r>
              <a:rPr lang="zh-CN" altLang="en-US" dirty="0">
                <a:sym typeface="+mn-ea"/>
              </a:rPr>
              <a:t>配置虚拟机网卡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8950" y="1249680"/>
            <a:ext cx="11172190" cy="5607685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步骤三：添加规则</a:t>
            </a:r>
            <a:endParaRPr lang="zh-CN" altLang="en-US" dirty="0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>
                <a:cs typeface="微软雅黑" panose="020B0503020204020204" pitchFamily="34" charset="-122"/>
                <a:sym typeface="+mn-ea"/>
              </a:rPr>
              <a:t>虚拟机相关配置好了，接下来需要在</a:t>
            </a:r>
            <a:r>
              <a:rPr lang="en-US" altLang="zh-CN">
                <a:cs typeface="微软雅黑" panose="020B0503020204020204" pitchFamily="34" charset="-122"/>
                <a:sym typeface="+mn-ea"/>
              </a:rPr>
              <a:t>VS Code</a:t>
            </a:r>
            <a:r>
              <a:rPr lang="zh-CN" altLang="en-US">
                <a:cs typeface="微软雅黑" panose="020B0503020204020204" pitchFamily="34" charset="-122"/>
                <a:sym typeface="+mn-ea"/>
              </a:rPr>
              <a:t>配置</a:t>
            </a:r>
            <a:r>
              <a:rPr lang="en-US" altLang="zh-CN">
                <a:cs typeface="微软雅黑" panose="020B0503020204020204" pitchFamily="34" charset="-122"/>
                <a:sym typeface="+mn-ea"/>
              </a:rPr>
              <a:t>SSH</a:t>
            </a:r>
            <a:r>
              <a:rPr lang="zh-CN" altLang="en-US"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/>
          </a:p>
        </p:txBody>
      </p:sp>
      <p:pic>
        <p:nvPicPr>
          <p:cNvPr id="6" name="图片 5" descr="V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1516" t="2174" r="3091" b="1932"/>
          <a:stretch>
            <a:fillRect/>
          </a:stretch>
        </p:blipFill>
        <p:spPr>
          <a:xfrm>
            <a:off x="723600" y="1895475"/>
            <a:ext cx="6115050" cy="37814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主机端 </a:t>
            </a:r>
            <a:r>
              <a:rPr lang="en-US" altLang="zh-CN" dirty="0">
                <a:sym typeface="+mn-ea"/>
              </a:rPr>
              <a:t>SSH </a:t>
            </a:r>
            <a:r>
              <a:rPr lang="zh-CN" altLang="en-US" dirty="0">
                <a:sym typeface="+mn-ea"/>
              </a:rPr>
              <a:t>配置 </a:t>
            </a:r>
            <a:r>
              <a:rPr lang="en-US" altLang="zh-CN" dirty="0">
                <a:sym typeface="+mn-ea"/>
              </a:rPr>
              <a:t>– OpenSSH </a:t>
            </a:r>
            <a:r>
              <a:rPr lang="zh-CN" altLang="en-US" dirty="0">
                <a:sym typeface="+mn-ea"/>
              </a:rPr>
              <a:t>安装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8950" y="1249680"/>
            <a:ext cx="11703050" cy="4927600"/>
          </a:xfrm>
        </p:spPr>
        <p:txBody>
          <a:bodyPr/>
          <a:lstStyle/>
          <a:p>
            <a:r>
              <a:rPr lang="zh-CN" altLang="en-US" dirty="0"/>
              <a:t>连接方式</a:t>
            </a:r>
            <a:endParaRPr lang="zh-CN" altLang="en-US" dirty="0"/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zh-CN" altLang="en-US" sz="2800" dirty="0">
                <a:cs typeface="微软雅黑" panose="020B0503020204020204" pitchFamily="34" charset="-122"/>
                <a:sym typeface="+mn-ea"/>
              </a:rPr>
              <a:t>在 Windows 系统上，我们使用 OpenSSH client 来进行 SSH 连接：</a:t>
            </a:r>
            <a:endParaRPr lang="zh-CN" altLang="en-US" sz="2800" dirty="0">
              <a:cs typeface="微软雅黑" panose="020B0503020204020204" pitchFamily="34" charset="-122"/>
              <a:sym typeface="+mn-ea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altLang="zh-CN" sz="2800" dirty="0">
                <a:cs typeface="微软雅黑" panose="020B0503020204020204" pitchFamily="34" charset="-122"/>
                <a:sym typeface="+mn-ea"/>
              </a:rPr>
              <a:t>   </a:t>
            </a:r>
            <a:r>
              <a:rPr lang="zh-CN" altLang="en-US" sz="2800" dirty="0">
                <a:cs typeface="微软雅黑" panose="020B0503020204020204" pitchFamily="34" charset="-122"/>
                <a:sym typeface="+mn-ea"/>
              </a:rPr>
              <a:t>从 Windows10 开始系统自带 OpenSSH client，在 "设置"-&gt;"应用"-&gt;"可选功能"可以检查是否已经安装 OpenSSH client：</a:t>
            </a:r>
            <a:endParaRPr lang="zh-CN" altLang="en-US" b="0" dirty="0">
              <a:cs typeface="微软雅黑" panose="020B0503020204020204" pitchFamily="34" charset="-122"/>
            </a:endParaRPr>
          </a:p>
          <a:p>
            <a:pPr marL="685800" lvl="1" indent="-228600">
              <a:buFont typeface="Arial" panose="020B0604020202020204" pitchFamily="34" charset="0"/>
              <a:buChar char="•"/>
            </a:pP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4" name="图片 3" descr="V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31575" y="3084830"/>
            <a:ext cx="7697470" cy="35229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主机端配置</a:t>
            </a:r>
            <a:r>
              <a:rPr lang="en-US" altLang="zh-CN" dirty="0">
                <a:sym typeface="+mn-ea"/>
              </a:rPr>
              <a:t>-</a:t>
            </a:r>
            <a:r>
              <a:rPr lang="zh-CN" altLang="en-US" dirty="0">
                <a:sym typeface="+mn-ea"/>
              </a:rPr>
              <a:t>安装</a:t>
            </a:r>
            <a:r>
              <a:rPr lang="en-US" altLang="zh-CN" dirty="0">
                <a:sym typeface="+mn-ea"/>
              </a:rPr>
              <a:t>VS Code</a:t>
            </a:r>
            <a:endParaRPr lang="en-US" altLang="zh-CN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35547" y="2420318"/>
            <a:ext cx="11171976" cy="4927585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简介</a:t>
            </a:r>
            <a:endParaRPr lang="zh-CN" altLang="en-US" dirty="0">
              <a:sym typeface="+mn-ea"/>
            </a:endParaRPr>
          </a:p>
          <a:p>
            <a:pPr marL="457200" lvl="3" indent="-228600">
              <a:buFont typeface="Arial" panose="020B0604020202020204" pitchFamily="34" charset="0"/>
              <a:buChar char="•"/>
            </a:pPr>
            <a:r>
              <a:rPr lang="en-US" altLang="zh-CN" sz="2520" dirty="0">
                <a:sym typeface="+mn-ea"/>
              </a:rPr>
              <a:t>Visual Studio Code</a:t>
            </a:r>
            <a:r>
              <a:rPr lang="zh-CN" altLang="en-US" sz="2520" dirty="0">
                <a:sym typeface="+mn-ea"/>
              </a:rPr>
              <a:t>（简称“</a:t>
            </a:r>
            <a:r>
              <a:rPr lang="en-US" altLang="zh-CN" sz="2520" dirty="0">
                <a:sym typeface="+mn-ea"/>
              </a:rPr>
              <a:t>VS Code”</a:t>
            </a:r>
            <a:r>
              <a:rPr lang="zh-CN" altLang="en-US" sz="2520" dirty="0">
                <a:sym typeface="+mn-ea"/>
              </a:rPr>
              <a:t>）是针对于编写现代</a:t>
            </a:r>
            <a:r>
              <a:rPr lang="en-US" altLang="zh-CN" sz="2520" dirty="0">
                <a:sym typeface="+mn-ea"/>
              </a:rPr>
              <a:t>Web</a:t>
            </a:r>
            <a:r>
              <a:rPr lang="zh-CN" altLang="en-US" sz="2520" dirty="0">
                <a:sym typeface="+mn-ea"/>
              </a:rPr>
              <a:t>和云应用的跨平台源代码编辑器</a:t>
            </a:r>
            <a:endParaRPr lang="zh-CN" altLang="en-US" sz="2520" dirty="0">
              <a:sym typeface="+mn-ea"/>
            </a:endParaRPr>
          </a:p>
          <a:p>
            <a:pPr marL="457200" lvl="3" indent="-228600">
              <a:buFont typeface="Arial" panose="020B0604020202020204" pitchFamily="34" charset="0"/>
              <a:buChar char="•"/>
            </a:pPr>
            <a:endParaRPr lang="zh-CN" altLang="en-US" sz="2520" dirty="0">
              <a:sym typeface="+mn-ea"/>
            </a:endParaRP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zh-CN" altLang="en-US" dirty="0">
                <a:sym typeface="+mn-ea"/>
              </a:rPr>
              <a:t>安装</a:t>
            </a:r>
            <a:endParaRPr lang="zh-CN" altLang="en-US" dirty="0">
              <a:sym typeface="+mn-ea"/>
            </a:endParaRP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zh-CN" altLang="en-US" dirty="0">
                <a:sym typeface="+mn-ea"/>
              </a:rPr>
              <a:t>下载链接：</a:t>
            </a:r>
            <a:r>
              <a:rPr lang="en-US" altLang="zh-CN" dirty="0">
                <a:sym typeface="+mn-ea"/>
                <a:hlinkClick r:id="rId1"/>
              </a:rPr>
              <a:t>https://code.visualstudio.com/</a:t>
            </a:r>
            <a:endParaRPr lang="en-US" altLang="zh-CN" dirty="0">
              <a:sym typeface="+mn-ea"/>
            </a:endParaRP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C00000"/>
                </a:solidFill>
                <a:sym typeface="+mn-ea"/>
              </a:rPr>
              <a:t>使用</a:t>
            </a:r>
            <a:r>
              <a:rPr lang="en-US" altLang="zh-CN" dirty="0">
                <a:solidFill>
                  <a:srgbClr val="C00000"/>
                </a:solidFill>
                <a:sym typeface="+mn-ea"/>
              </a:rPr>
              <a:t>VS Code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通过</a:t>
            </a:r>
            <a:r>
              <a:rPr lang="en-US" altLang="zh-CN" dirty="0">
                <a:solidFill>
                  <a:srgbClr val="C00000"/>
                </a:solidFill>
                <a:sym typeface="+mn-ea"/>
              </a:rPr>
              <a:t>SSH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登录方式来修改虚拟机中实验项目文件</a:t>
            </a:r>
            <a:endParaRPr lang="en-US" altLang="zh-CN" dirty="0">
              <a:solidFill>
                <a:srgbClr val="C00000"/>
              </a:solidFill>
            </a:endParaRPr>
          </a:p>
          <a:p>
            <a:pPr marL="228600" lvl="0" indent="-228600">
              <a:buFont typeface="Arial" panose="020B0604020202020204" pitchFamily="34" charset="0"/>
              <a:buChar char="•"/>
            </a:pPr>
            <a:endParaRPr lang="en-US" altLang="zh-CN" dirty="0">
              <a:solidFill>
                <a:schemeClr val="tx1"/>
              </a:solidFill>
            </a:endParaRPr>
          </a:p>
        </p:txBody>
      </p:sp>
      <p:pic>
        <p:nvPicPr>
          <p:cNvPr id="9220" name="Picture 4" descr="vscode 的图像结果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6" r="22961"/>
          <a:stretch>
            <a:fillRect/>
          </a:stretch>
        </p:blipFill>
        <p:spPr bwMode="auto">
          <a:xfrm>
            <a:off x="595272" y="941403"/>
            <a:ext cx="1773382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配置</a:t>
            </a:r>
            <a:r>
              <a:rPr lang="en-US" altLang="zh-CN" dirty="0">
                <a:sym typeface="+mn-ea"/>
              </a:rPr>
              <a:t>VS Code Remote-SSH</a:t>
            </a:r>
            <a:r>
              <a:rPr lang="zh-CN" altLang="en-US" dirty="0">
                <a:sym typeface="+mn-ea"/>
              </a:rPr>
              <a:t>插件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步骤一：在</a:t>
            </a:r>
            <a:r>
              <a:rPr lang="en-US" altLang="zh-CN" dirty="0">
                <a:sym typeface="+mn-ea"/>
              </a:rPr>
              <a:t>VS Code</a:t>
            </a:r>
            <a:r>
              <a:rPr lang="zh-CN" altLang="en-US" dirty="0">
                <a:sym typeface="+mn-ea"/>
              </a:rPr>
              <a:t>插件商店中下载插件   </a:t>
            </a:r>
            <a:r>
              <a:rPr lang="zh-CN" altLang="en-US" sz="2800" dirty="0">
                <a:solidFill>
                  <a:schemeClr val="bg1"/>
                </a:solidFill>
                <a:highlight>
                  <a:srgbClr val="0000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演示</a:t>
            </a:r>
            <a:endParaRPr lang="en-US" altLang="zh-CN" dirty="0"/>
          </a:p>
          <a:p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23600" y="1831516"/>
            <a:ext cx="8706793" cy="472028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配置</a:t>
            </a:r>
            <a:r>
              <a:rPr lang="en-US" altLang="zh-CN" dirty="0">
                <a:sym typeface="+mn-ea"/>
              </a:rPr>
              <a:t>VS Code Remote-SSH</a:t>
            </a:r>
            <a:r>
              <a:rPr lang="zh-CN" altLang="en-US" dirty="0">
                <a:sym typeface="+mn-ea"/>
              </a:rPr>
              <a:t>插件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步骤二：点击</a:t>
            </a:r>
            <a:r>
              <a:rPr lang="en-US" altLang="zh-CN" dirty="0">
                <a:sym typeface="+mn-ea"/>
              </a:rPr>
              <a:t>VS Code</a:t>
            </a:r>
            <a:r>
              <a:rPr lang="zh-CN" altLang="en-US" dirty="0">
                <a:sym typeface="+mn-ea"/>
              </a:rPr>
              <a:t>左边列表中红框框出来的</a:t>
            </a:r>
            <a:r>
              <a:rPr lang="en-US" altLang="zh-CN" dirty="0">
                <a:sym typeface="+mn-ea"/>
              </a:rPr>
              <a:t>Remote Explorer</a:t>
            </a:r>
            <a:r>
              <a:rPr lang="zh-CN" altLang="en-US" dirty="0">
                <a:sym typeface="+mn-ea"/>
              </a:rPr>
              <a:t>，然后点击设置标号，打开</a:t>
            </a:r>
            <a:r>
              <a:rPr lang="en-US" altLang="zh-CN" dirty="0">
                <a:sym typeface="+mn-ea"/>
              </a:rPr>
              <a:t>SSH</a:t>
            </a:r>
            <a:r>
              <a:rPr lang="zh-CN" altLang="en-US" dirty="0">
                <a:sym typeface="+mn-ea"/>
              </a:rPr>
              <a:t>配置文件</a:t>
            </a:r>
            <a:endParaRPr lang="zh-CN" altLang="en-US" dirty="0"/>
          </a:p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23600" y="2164129"/>
            <a:ext cx="8370922" cy="455734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配置</a:t>
            </a:r>
            <a:r>
              <a:rPr lang="en-US" altLang="zh-CN" dirty="0">
                <a:sym typeface="+mn-ea"/>
              </a:rPr>
              <a:t>VS Code Remote-SSH</a:t>
            </a:r>
            <a:r>
              <a:rPr lang="zh-CN" altLang="en-US" dirty="0">
                <a:sym typeface="+mn-ea"/>
              </a:rPr>
              <a:t>插件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步骤三：将以下配置写入配置文件中，其中</a:t>
            </a:r>
            <a:r>
              <a:rPr lang="en-US" altLang="zh-CN" dirty="0">
                <a:sym typeface="+mn-ea"/>
              </a:rPr>
              <a:t>Host</a:t>
            </a:r>
            <a:r>
              <a:rPr lang="zh-CN" altLang="en-US" dirty="0">
                <a:sym typeface="+mn-ea"/>
              </a:rPr>
              <a:t>可以自定义命名，</a:t>
            </a:r>
            <a:r>
              <a:rPr lang="en-US" altLang="zh-CN" dirty="0">
                <a:sym typeface="+mn-ea"/>
              </a:rPr>
              <a:t>Port</a:t>
            </a:r>
            <a:r>
              <a:rPr lang="zh-CN" altLang="en-US" dirty="0">
                <a:sym typeface="+mn-ea"/>
              </a:rPr>
              <a:t>端口设置为前面虚拟机内设置的端口，刷新左侧列表</a:t>
            </a:r>
            <a:endParaRPr lang="zh-CN" altLang="en-US" dirty="0">
              <a:sym typeface="+mn-ea"/>
            </a:endParaRPr>
          </a:p>
          <a:p>
            <a:pPr lvl="1" algn="just"/>
            <a:r>
              <a:rPr lang="en-US" altLang="zh-CN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Host </a:t>
            </a:r>
            <a:r>
              <a:rPr lang="en-US" altLang="zh-CN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vbox</a:t>
            </a:r>
            <a:endParaRPr lang="zh-CN" altLang="zh-CN" kern="100" dirty="0">
              <a:effectLst/>
              <a:latin typeface="等线" panose="02010600030101010101" charset="-122"/>
              <a:ea typeface="等线" panose="02010600030101010101" charset="-122"/>
              <a:cs typeface="Times New Roman" panose="02020603050405020304" pitchFamily="18" charset="0"/>
            </a:endParaRPr>
          </a:p>
          <a:p>
            <a:pPr lvl="1" algn="just"/>
            <a:r>
              <a:rPr lang="en-US" altLang="zh-CN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	</a:t>
            </a:r>
            <a:r>
              <a:rPr lang="en-US" altLang="zh-CN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HostName</a:t>
            </a:r>
            <a:r>
              <a:rPr lang="en-US" altLang="zh-CN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127.0.0.1</a:t>
            </a:r>
            <a:endParaRPr lang="zh-CN" altLang="zh-CN" kern="100" dirty="0">
              <a:effectLst/>
              <a:latin typeface="等线" panose="02010600030101010101" charset="-122"/>
              <a:ea typeface="等线" panose="02010600030101010101" charset="-122"/>
              <a:cs typeface="Times New Roman" panose="02020603050405020304" pitchFamily="18" charset="0"/>
            </a:endParaRPr>
          </a:p>
          <a:p>
            <a:pPr lvl="1" algn="just"/>
            <a:r>
              <a:rPr lang="en-US" altLang="zh-CN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	User [your username]</a:t>
            </a:r>
            <a:endParaRPr lang="zh-CN" altLang="zh-CN" kern="100" dirty="0">
              <a:effectLst/>
              <a:latin typeface="等线" panose="02010600030101010101" charset="-122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altLang="zh-CN" dirty="0"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	Port 2222</a:t>
            </a:r>
            <a:endParaRPr lang="zh-CN" altLang="en-US" dirty="0"/>
          </a:p>
          <a:p>
            <a:pPr marL="228600" lvl="0" indent="-228600">
              <a:buFont typeface="Arial" panose="020B0604020202020204" pitchFamily="34" charset="0"/>
              <a:buChar char="•"/>
            </a:pP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6" name="图片 5" descr="图形用户界面, 文本, 应用程序, 电子邮件&#10;&#10;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b="30503"/>
          <a:stretch>
            <a:fillRect/>
          </a:stretch>
        </p:blipFill>
        <p:spPr>
          <a:xfrm>
            <a:off x="723600" y="3411481"/>
            <a:ext cx="9416797" cy="330999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配置</a:t>
            </a:r>
            <a:r>
              <a:rPr lang="en-US" altLang="zh-CN" dirty="0">
                <a:sym typeface="+mn-ea"/>
              </a:rPr>
              <a:t>VS Code Remote-SSH</a:t>
            </a:r>
            <a:r>
              <a:rPr lang="zh-CN" altLang="en-US" dirty="0">
                <a:sym typeface="+mn-ea"/>
              </a:rPr>
              <a:t>插件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步骤四：此时左侧一列中出现了如图所示的项，点开箭头，选择虚拟机平台，输入密码即可通过</a:t>
            </a:r>
            <a:r>
              <a:rPr lang="en-US" altLang="zh-CN" dirty="0">
                <a:sym typeface="+mn-ea"/>
              </a:rPr>
              <a:t>VS Code</a:t>
            </a:r>
            <a:r>
              <a:rPr lang="zh-CN" altLang="en-US" dirty="0">
                <a:sym typeface="+mn-ea"/>
              </a:rPr>
              <a:t>登录虚拟机</a:t>
            </a:r>
            <a:endParaRPr lang="zh-CN" altLang="en-US" dirty="0"/>
          </a:p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23600" y="2145816"/>
            <a:ext cx="8520634" cy="452908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配置</a:t>
            </a:r>
            <a:r>
              <a:rPr lang="en-US" altLang="zh-CN" dirty="0">
                <a:sym typeface="+mn-ea"/>
              </a:rPr>
              <a:t>VS Code Remote-SSH</a:t>
            </a:r>
            <a:r>
              <a:rPr lang="zh-CN" altLang="en-US" dirty="0">
                <a:sym typeface="+mn-ea"/>
              </a:rPr>
              <a:t>插件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步骤五：登录虚拟机后打开项目文件夹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23600" y="2080148"/>
            <a:ext cx="6128741" cy="459692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MENU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>
              <a:buClrTx/>
              <a:buSzTx/>
            </a:pP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  <a:cs typeface="微软雅黑" panose="020B0503020204020204" pitchFamily="34" charset="-122"/>
                <a:sym typeface="+mn-ea"/>
              </a:rPr>
              <a:t>使用</a:t>
            </a:r>
            <a:r>
              <a:rPr lang="en-US" altLang="zh-CN" dirty="0">
                <a:solidFill>
                  <a:schemeClr val="accent5">
                    <a:lumMod val="75000"/>
                  </a:schemeClr>
                </a:solidFill>
                <a:cs typeface="微软雅黑" panose="020B0503020204020204" pitchFamily="34" charset="-122"/>
                <a:sym typeface="+mn-ea"/>
              </a:rPr>
              <a:t>VS Code</a:t>
            </a: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  <a:cs typeface="微软雅黑" panose="020B0503020204020204" pitchFamily="34" charset="-122"/>
                <a:sym typeface="+mn-ea"/>
              </a:rPr>
              <a:t>通过</a:t>
            </a:r>
            <a:r>
              <a:rPr lang="en-US" altLang="zh-CN" dirty="0">
                <a:solidFill>
                  <a:schemeClr val="accent5">
                    <a:lumMod val="75000"/>
                  </a:schemeClr>
                </a:solidFill>
                <a:cs typeface="微软雅黑" panose="020B0503020204020204" pitchFamily="34" charset="-122"/>
                <a:sym typeface="+mn-ea"/>
              </a:rPr>
              <a:t>SSH</a:t>
            </a: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  <a:cs typeface="微软雅黑" panose="020B0503020204020204" pitchFamily="34" charset="-122"/>
                <a:sym typeface="+mn-ea"/>
              </a:rPr>
              <a:t>协议登录虚拟机</a:t>
            </a:r>
            <a:endParaRPr lang="zh-CN" altLang="en-US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buClrTx/>
              <a:buSzTx/>
            </a:pPr>
            <a:endParaRPr lang="zh-CN" altLang="en-US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buClrTx/>
              <a:buSzTx/>
            </a:pPr>
            <a:r>
              <a:rPr lang="zh-CN" altLang="en-US" dirty="0">
                <a:solidFill>
                  <a:srgbClr val="FF0000"/>
                </a:solidFill>
                <a:cs typeface="微软雅黑" panose="020B0503020204020204" pitchFamily="34" charset="-122"/>
                <a:sym typeface="+mn-ea"/>
              </a:rPr>
              <a:t>配置</a:t>
            </a:r>
            <a:r>
              <a:rPr lang="en-US" altLang="zh-CN" dirty="0">
                <a:solidFill>
                  <a:srgbClr val="FF0000"/>
                </a:solidFill>
                <a:cs typeface="微软雅黑" panose="020B0503020204020204" pitchFamily="34" charset="-122"/>
                <a:sym typeface="+mn-ea"/>
              </a:rPr>
              <a:t>VS Code</a:t>
            </a:r>
            <a:r>
              <a:rPr lang="zh-CN" altLang="en-US" dirty="0">
                <a:solidFill>
                  <a:srgbClr val="FF0000"/>
                </a:solidFill>
                <a:cs typeface="微软雅黑" panose="020B0503020204020204" pitchFamily="34" charset="-122"/>
                <a:sym typeface="+mn-ea"/>
              </a:rPr>
              <a:t>开发环境下的代码自动补全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配置</a:t>
            </a:r>
            <a:r>
              <a:rPr lang="en-US" altLang="zh-CN" dirty="0"/>
              <a:t>VS Code</a:t>
            </a:r>
            <a:r>
              <a:rPr lang="zh-CN" altLang="en-US" dirty="0"/>
              <a:t>开发环境下的代码自动补全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自动补全依赖于整个实验项目的编译，以及</a:t>
            </a:r>
            <a:r>
              <a:rPr lang="en-US" altLang="zh-CN" dirty="0"/>
              <a:t>VS Code </a:t>
            </a:r>
            <a:r>
              <a:rPr lang="zh-CN" altLang="en-US" dirty="0"/>
              <a:t>相关插件</a:t>
            </a:r>
            <a:endParaRPr lang="en-US" altLang="zh-CN" dirty="0"/>
          </a:p>
          <a:p>
            <a:r>
              <a:rPr lang="zh-CN" altLang="en-US" dirty="0"/>
              <a:t>实验项目使用 </a:t>
            </a:r>
            <a:r>
              <a:rPr lang="en-US" altLang="zh-CN" dirty="0" err="1"/>
              <a:t>CMake</a:t>
            </a:r>
            <a:r>
              <a:rPr lang="en-US" altLang="zh-CN" dirty="0"/>
              <a:t> </a:t>
            </a:r>
            <a:r>
              <a:rPr lang="zh-CN" altLang="en-US" dirty="0"/>
              <a:t>管理构建并编译</a:t>
            </a:r>
            <a:endParaRPr lang="en-US" altLang="zh-CN" dirty="0"/>
          </a:p>
          <a:p>
            <a:r>
              <a:rPr lang="zh-CN" altLang="en-US" dirty="0"/>
              <a:t>步骤一：</a:t>
            </a:r>
            <a:r>
              <a:rPr lang="zh-CN" altLang="en-US" dirty="0">
                <a:solidFill>
                  <a:schemeClr val="bg1"/>
                </a:solidFill>
                <a:highlight>
                  <a:srgbClr val="0000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演示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1"/>
            <a:r>
              <a:rPr lang="zh-CN" altLang="en-US" dirty="0"/>
              <a:t>在</a:t>
            </a:r>
            <a:r>
              <a:rPr lang="en-US" altLang="zh-CN" dirty="0"/>
              <a:t>VS Code </a:t>
            </a:r>
            <a:r>
              <a:rPr lang="zh-CN" altLang="en-US" dirty="0"/>
              <a:t>中安装以下插件</a:t>
            </a:r>
            <a:endParaRPr lang="zh-CN" altLang="en-US" dirty="0"/>
          </a:p>
        </p:txBody>
      </p:sp>
      <p:pic>
        <p:nvPicPr>
          <p:cNvPr id="4" name="图片 3" descr="图形用户界面, 文本, 应用程序&#10;&#10;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24867" y="3531125"/>
            <a:ext cx="5500574" cy="2018431"/>
          </a:xfrm>
          <a:prstGeom prst="rect">
            <a:avLst/>
          </a:prstGeom>
        </p:spPr>
      </p:pic>
      <p:pic>
        <p:nvPicPr>
          <p:cNvPr id="5" name="图片 4" descr="图形用户界面, 应用程序&#10;&#10;描述已自动生成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167252" y="3531126"/>
            <a:ext cx="5745511" cy="201843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配置</a:t>
            </a:r>
            <a:r>
              <a:rPr lang="en-US" altLang="zh-CN" dirty="0"/>
              <a:t>VS Code</a:t>
            </a:r>
            <a:r>
              <a:rPr lang="zh-CN" altLang="en-US" dirty="0"/>
              <a:t>开发环境下的代码自动补全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步骤二：</a:t>
            </a:r>
            <a:r>
              <a:rPr lang="zh-CN" altLang="en-US" dirty="0">
                <a:solidFill>
                  <a:schemeClr val="bg1"/>
                </a:solidFill>
                <a:highlight>
                  <a:srgbClr val="0000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演示</a:t>
            </a:r>
            <a:endParaRPr lang="en-US" altLang="zh-CN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下载并安装</a:t>
            </a:r>
            <a:r>
              <a:rPr lang="en-US" altLang="zh-CN" dirty="0" err="1">
                <a:sym typeface="+mn-ea"/>
              </a:rPr>
              <a:t>CMake</a:t>
            </a:r>
            <a:endParaRPr lang="en-US" altLang="zh-CN" dirty="0">
              <a:sym typeface="+mn-ea"/>
            </a:endParaRPr>
          </a:p>
          <a:p>
            <a:pPr lvl="1"/>
            <a:r>
              <a:rPr lang="zh-CN" altLang="en-US" dirty="0"/>
              <a:t>简介</a:t>
            </a:r>
            <a:endParaRPr lang="zh-CN" altLang="en-US" dirty="0"/>
          </a:p>
          <a:p>
            <a:pPr lvl="2"/>
            <a:r>
              <a:rPr lang="zh-CN" altLang="en-US" dirty="0">
                <a:cs typeface="微软雅黑" panose="020B0503020204020204" pitchFamily="34" charset="-122"/>
                <a:sym typeface="+mn-ea"/>
              </a:rPr>
              <a:t>CMake 是一个用于管理和生成跨平台构建系统的开源工具。它可以帮助开发人员轻松地配置、构建和测试他们的项目。</a:t>
            </a:r>
            <a:r>
              <a:rPr lang="en-US" altLang="zh-CN" dirty="0">
                <a:sym typeface="+mn-ea"/>
              </a:rPr>
              <a:t> </a:t>
            </a:r>
            <a:endParaRPr lang="en-US" altLang="zh-CN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安装：</a:t>
            </a:r>
            <a:endParaRPr lang="zh-CN" altLang="en-US" dirty="0">
              <a:sym typeface="+mn-ea"/>
            </a:endParaRPr>
          </a:p>
          <a:p>
            <a:pPr lvl="2"/>
            <a:r>
              <a:rPr lang="zh-CN" altLang="en-US" dirty="0">
                <a:sym typeface="+mn-ea"/>
              </a:rPr>
              <a:t>sudo apt install cmake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验证</a:t>
            </a:r>
            <a:endParaRPr lang="zh-CN" altLang="en-US" dirty="0">
              <a:sym typeface="+mn-ea"/>
            </a:endParaRPr>
          </a:p>
          <a:p>
            <a:pPr lvl="2"/>
            <a:r>
              <a:rPr lang="en-US" altLang="zh-CN" dirty="0">
                <a:cs typeface="微软雅黑" panose="020B0503020204020204" pitchFamily="34" charset="-122"/>
                <a:sym typeface="+mn-ea"/>
              </a:rPr>
              <a:t>#</a:t>
            </a:r>
            <a:r>
              <a:rPr lang="zh-CN" altLang="en-US" dirty="0">
                <a:cs typeface="微软雅黑" panose="020B0503020204020204" pitchFamily="34" charset="-122"/>
                <a:sym typeface="+mn-ea"/>
              </a:rPr>
              <a:t>出现版本信息则说明安装已成功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2"/>
            <a:r>
              <a:rPr lang="en-US" altLang="zh-CN" dirty="0">
                <a:cs typeface="微软雅黑" panose="020B0503020204020204" pitchFamily="34" charset="-122"/>
                <a:sym typeface="+mn-ea"/>
              </a:rPr>
              <a:t>$ </a:t>
            </a:r>
            <a:r>
              <a:rPr lang="en-US" altLang="zh-CN" dirty="0" err="1">
                <a:cs typeface="微软雅黑" panose="020B0503020204020204" pitchFamily="34" charset="-122"/>
                <a:sym typeface="+mn-ea"/>
              </a:rPr>
              <a:t>cmake</a:t>
            </a:r>
            <a:r>
              <a:rPr lang="zh-CN" altLang="en-US" dirty="0">
                <a:cs typeface="微软雅黑" panose="020B0503020204020204" pitchFamily="34" charset="-122"/>
                <a:sym typeface="+mn-ea"/>
              </a:rPr>
              <a:t> --version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2"/>
            <a:r>
              <a:rPr lang="zh-CN" altLang="en-US" dirty="0">
                <a:cs typeface="微软雅黑" panose="020B0503020204020204" pitchFamily="34" charset="-122"/>
                <a:sym typeface="+mn-ea"/>
              </a:rPr>
              <a:t>cmake version 3.22.1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2"/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配置</a:t>
            </a:r>
            <a:r>
              <a:rPr lang="en-US" altLang="zh-CN" dirty="0"/>
              <a:t>VS Code</a:t>
            </a:r>
            <a:r>
              <a:rPr lang="zh-CN" altLang="en-US" dirty="0"/>
              <a:t>开发环境下的代码自动补全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cs typeface="微软雅黑" panose="020B0503020204020204" pitchFamily="34" charset="-122"/>
                <a:sym typeface="+mn-ea"/>
              </a:rPr>
              <a:t>步骤三：使用</a:t>
            </a:r>
            <a:r>
              <a:rPr lang="en-US" altLang="zh-CN" dirty="0" err="1">
                <a:cs typeface="微软雅黑" panose="020B0503020204020204" pitchFamily="34" charset="-122"/>
                <a:sym typeface="+mn-ea"/>
              </a:rPr>
              <a:t>CMake</a:t>
            </a:r>
            <a:r>
              <a:rPr lang="zh-CN" altLang="en-US" dirty="0">
                <a:cs typeface="微软雅黑" panose="020B0503020204020204" pitchFamily="34" charset="-122"/>
                <a:sym typeface="+mn-ea"/>
              </a:rPr>
              <a:t>编译整个实验项目   </a:t>
            </a:r>
            <a:r>
              <a:rPr lang="zh-CN" altLang="en-US" dirty="0">
                <a:solidFill>
                  <a:schemeClr val="bg1"/>
                </a:solidFill>
                <a:highlight>
                  <a:srgbClr val="0000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演示</a:t>
            </a:r>
            <a:endParaRPr lang="en-US" altLang="zh-CN" dirty="0">
              <a:cs typeface="微软雅黑" panose="020B0503020204020204" pitchFamily="34" charset="-122"/>
              <a:sym typeface="+mn-ea"/>
            </a:endParaRPr>
          </a:p>
          <a:p>
            <a:pPr lvl="1"/>
            <a:r>
              <a:rPr lang="zh-CN" altLang="en-US" dirty="0">
                <a:cs typeface="微软雅黑" panose="020B0503020204020204" pitchFamily="34" charset="-122"/>
                <a:sym typeface="+mn-ea"/>
              </a:rPr>
              <a:t>在虚拟机 </a:t>
            </a:r>
            <a:r>
              <a:rPr lang="en-US" altLang="zh-CN" dirty="0">
                <a:cs typeface="微软雅黑" panose="020B0503020204020204" pitchFamily="34" charset="-122"/>
                <a:sym typeface="+mn-ea"/>
              </a:rPr>
              <a:t>terminal </a:t>
            </a:r>
            <a:r>
              <a:rPr lang="zh-CN" altLang="en-US" dirty="0">
                <a:cs typeface="微软雅黑" panose="020B0503020204020204" pitchFamily="34" charset="-122"/>
                <a:sym typeface="+mn-ea"/>
              </a:rPr>
              <a:t>中输入以下命令</a:t>
            </a:r>
            <a:endParaRPr lang="en-US" altLang="zh-CN" dirty="0">
              <a:cs typeface="微软雅黑" panose="020B0503020204020204" pitchFamily="34" charset="-122"/>
              <a:sym typeface="+mn-ea"/>
            </a:endParaRPr>
          </a:p>
          <a:p>
            <a:pPr marL="457200" lvl="1" indent="0">
              <a:buNone/>
            </a:pPr>
            <a:r>
              <a:rPr lang="en-US" altLang="zh-CN" dirty="0">
                <a:cs typeface="微软雅黑" panose="020B0503020204020204" pitchFamily="34" charset="-122"/>
                <a:sym typeface="+mn-ea"/>
              </a:rPr>
              <a:t>$ </a:t>
            </a:r>
            <a:r>
              <a:rPr lang="en-US" altLang="zh-CN" dirty="0" err="1">
                <a:cs typeface="微软雅黑" panose="020B0503020204020204" pitchFamily="34" charset="-122"/>
                <a:sym typeface="+mn-ea"/>
              </a:rPr>
              <a:t>mkdir</a:t>
            </a:r>
            <a:r>
              <a:rPr lang="en-US" altLang="zh-CN" dirty="0">
                <a:cs typeface="微软雅黑" panose="020B0503020204020204" pitchFamily="34" charset="-122"/>
                <a:sym typeface="+mn-ea"/>
              </a:rPr>
              <a:t> build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lvl="1" indent="0">
              <a:buNone/>
            </a:pPr>
            <a:r>
              <a:rPr lang="en-US" altLang="zh-CN" dirty="0">
                <a:cs typeface="微软雅黑" panose="020B0503020204020204" pitchFamily="34" charset="-122"/>
                <a:sym typeface="+mn-ea"/>
              </a:rPr>
              <a:t>$ cd build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lvl="1" indent="0">
              <a:buNone/>
            </a:pPr>
            <a:r>
              <a:rPr lang="en-US" altLang="zh-CN" dirty="0">
                <a:cs typeface="微软雅黑" panose="020B0503020204020204" pitchFamily="34" charset="-122"/>
                <a:sym typeface="+mn-ea"/>
              </a:rPr>
              <a:t>$ </a:t>
            </a:r>
            <a:r>
              <a:rPr lang="en-US" altLang="zh-CN" dirty="0" err="1">
                <a:cs typeface="微软雅黑" panose="020B0503020204020204" pitchFamily="34" charset="-122"/>
                <a:sym typeface="+mn-ea"/>
              </a:rPr>
              <a:t>cmake</a:t>
            </a:r>
            <a:r>
              <a:rPr lang="en-US" altLang="zh-CN" dirty="0">
                <a:cs typeface="微软雅黑" panose="020B0503020204020204" pitchFamily="34" charset="-122"/>
                <a:sym typeface="+mn-ea"/>
              </a:rPr>
              <a:t> ..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lvl="1" indent="0">
              <a:buNone/>
            </a:pPr>
            <a:r>
              <a:rPr lang="en-US" altLang="zh-CN" dirty="0">
                <a:cs typeface="微软雅黑" panose="020B0503020204020204" pitchFamily="34" charset="-122"/>
                <a:sym typeface="+mn-ea"/>
              </a:rPr>
              <a:t>$ make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dirty="0">
              <a:cs typeface="微软雅黑" panose="020B0503020204020204" pitchFamily="34" charset="-122"/>
              <a:sym typeface="+mn-ea"/>
            </a:endParaRPr>
          </a:p>
          <a:p>
            <a:r>
              <a:rPr lang="zh-CN" altLang="en-US" dirty="0">
                <a:cs typeface="微软雅黑" panose="020B0503020204020204" pitchFamily="34" charset="-122"/>
                <a:sym typeface="+mn-ea"/>
              </a:rPr>
              <a:t>编译成功后即可顺利使用自动补全功能</a:t>
            </a:r>
            <a:endParaRPr lang="zh-CN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179676" y="2019713"/>
            <a:ext cx="5832648" cy="2444733"/>
            <a:chOff x="4738353" y="1691570"/>
            <a:chExt cx="7209594" cy="2444733"/>
          </a:xfrm>
        </p:grpSpPr>
        <p:sp>
          <p:nvSpPr>
            <p:cNvPr id="17" name="TextBox 9"/>
            <p:cNvSpPr txBox="1"/>
            <p:nvPr/>
          </p:nvSpPr>
          <p:spPr>
            <a:xfrm>
              <a:off x="4738353" y="1691570"/>
              <a:ext cx="7209594" cy="1344149"/>
            </a:xfrm>
            <a:prstGeom prst="rect">
              <a:avLst/>
            </a:prstGeom>
            <a:noFill/>
          </p:spPr>
          <p:txBody>
            <a:bodyPr wrap="square" tIns="24000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5400" b="1" kern="0" spc="800" dirty="0">
                  <a:ln w="11430"/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下期再见！</a:t>
              </a:r>
              <a:endParaRPr kumimoji="0" lang="en-US" altLang="zh-CN" sz="5400" b="1" i="0" u="none" strike="noStrike" kern="0" cap="none" spc="800" normalizeH="0" baseline="0" noProof="0" dirty="0">
                <a:ln w="11430"/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副标题 2"/>
            <p:cNvSpPr txBox="1"/>
            <p:nvPr/>
          </p:nvSpPr>
          <p:spPr bwMode="auto">
            <a:xfrm>
              <a:off x="4738353" y="3035719"/>
              <a:ext cx="7031579" cy="110058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  <a:effectLst/>
          </p:spPr>
          <p:txBody>
            <a:bodyPr vert="horz" wrap="square" lIns="121920" tIns="60960" rIns="121920" bIns="60960" numCol="1" anchor="t" anchorCtr="0" compatLnSpc="1"/>
            <a:lstStyle>
              <a:lvl1pPr marL="342900" indent="-3429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003366"/>
                </a:buClr>
                <a:buSzTx/>
                <a:buFontTx/>
                <a:buNone/>
                <a:defRPr/>
              </a:pPr>
              <a:r>
                <a:rPr kumimoji="0" lang="en-US" altLang="zh-CN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Thanks</a:t>
              </a:r>
              <a:r>
                <a:rPr kumimoji="0" lang="zh-CN" alt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！</a:t>
              </a:r>
              <a:endPara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0" name="标题 1"/>
          <p:cNvSpPr txBox="1"/>
          <p:nvPr/>
        </p:nvSpPr>
        <p:spPr>
          <a:xfrm>
            <a:off x="368710" y="136525"/>
            <a:ext cx="9499190" cy="614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endParaRPr lang="zh-CN" altLang="en-US" sz="360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PP_MARK_KEY" val="d762ff26-f8b1-438f-866e-7a47b503583a"/>
  <p:tag name="COMMONDATA" val="eyJoZGlkIjoiYzM1N2NlYTUyZGQ0NWIwNjQ1ZjhiOTU5YjE3OGE1OTE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item1.xml>��
</file>

<file path=customXml/itemProps22.xml><?xml version="1.0" encoding="utf-8"?>
<ds:datastoreItem xmlns:ds="http://schemas.openxmlformats.org/officeDocument/2006/customXml" ds:itemID="{BA07D55C-680F-476F-91CA-DAE64039AC6E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1858</Words>
  <Application>WPS 演示</Application>
  <PresentationFormat>宽屏</PresentationFormat>
  <Paragraphs>170</Paragraphs>
  <Slides>20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Arial Unicode MS</vt:lpstr>
      <vt:lpstr>等线</vt:lpstr>
      <vt:lpstr>Times New Roman</vt:lpstr>
      <vt:lpstr>Calibri</vt:lpstr>
      <vt:lpstr>Office 主题​​</vt:lpstr>
      <vt:lpstr> 实验项目开发环境配置</vt:lpstr>
      <vt:lpstr>MENU</vt:lpstr>
      <vt:lpstr>MENU</vt:lpstr>
      <vt:lpstr>SSH 协议简介</vt:lpstr>
      <vt:lpstr>虚拟机端配置 – 启动 SSH 服务 </vt:lpstr>
      <vt:lpstr>虚拟机端配置 –配置虚拟机网卡</vt:lpstr>
      <vt:lpstr>虚拟机端配置 – 配置虚拟机网卡</vt:lpstr>
      <vt:lpstr>虚拟机端配置 – 配置虚拟机网卡</vt:lpstr>
      <vt:lpstr>主机端 SSH 配置 – OpenSSH 安装</vt:lpstr>
      <vt:lpstr>主机端配置-安装VS Code</vt:lpstr>
      <vt:lpstr>配置VS Code Remote-SSH插件</vt:lpstr>
      <vt:lpstr>配置VS Code Remote-SSH插件</vt:lpstr>
      <vt:lpstr>配置VS Code Remote-SSH插件</vt:lpstr>
      <vt:lpstr>配置VS Code Remote-SSH插件</vt:lpstr>
      <vt:lpstr>配置VS Code Remote-SSH插件</vt:lpstr>
      <vt:lpstr>MENU</vt:lpstr>
      <vt:lpstr>配置VS Code开发环境下的代码自动补全</vt:lpstr>
      <vt:lpstr>配置VS Code开发环境下的代码自动补全</vt:lpstr>
      <vt:lpstr>配置VS Code开发环境下的代码自动补全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高校信息技术类专业 工程教育大规模创新与应用</dc:title>
  <dc:creator>Office</dc:creator>
  <cp:lastModifiedBy>好家伙</cp:lastModifiedBy>
  <cp:revision>1084</cp:revision>
  <cp:lastPrinted>2019-05-18T07:59:00Z</cp:lastPrinted>
  <dcterms:created xsi:type="dcterms:W3CDTF">2019-04-17T01:14:00Z</dcterms:created>
  <dcterms:modified xsi:type="dcterms:W3CDTF">2023-09-23T04:58:32Z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FA8A569D70404C73ADEB165BBC5A1EA8_12</vt:lpwstr>
  </property>
  <property fmtid="{D5CDD505-2E9C-101B-9397-08002B2CF9AE}" pid="3" name="KSOProductBuildVer">
    <vt:lpwstr>2052-12.1.0.15374</vt:lpwstr>
  </property>
</Properties>
</file>