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4" autoCompressPictures="0">
  <p:sldMasterIdLst>
    <p:sldMasterId id="2147483648" r:id="rId1"/>
    <p:sldMasterId id="2147483651" r:id="rId3"/>
  </p:sldMasterIdLst>
  <p:notesMasterIdLst>
    <p:notesMasterId r:id="rId5"/>
  </p:notesMasterIdLst>
  <p:sldIdLst>
    <p:sldId id="270" r:id="rId4"/>
    <p:sldId id="2692" r:id="rId6"/>
    <p:sldId id="2718" r:id="rId7"/>
    <p:sldId id="2515" r:id="rId8"/>
    <p:sldId id="2517" r:id="rId9"/>
    <p:sldId id="2518" r:id="rId10"/>
    <p:sldId id="2645" r:id="rId11"/>
    <p:sldId id="2519" r:id="rId12"/>
    <p:sldId id="2520" r:id="rId13"/>
    <p:sldId id="2521" r:id="rId14"/>
    <p:sldId id="2570" r:id="rId15"/>
    <p:sldId id="2571" r:id="rId16"/>
    <p:sldId id="2522" r:id="rId17"/>
    <p:sldId id="2572" r:id="rId18"/>
    <p:sldId id="2573" r:id="rId19"/>
    <p:sldId id="2574" r:id="rId20"/>
    <p:sldId id="2575" r:id="rId21"/>
    <p:sldId id="2524" r:id="rId22"/>
    <p:sldId id="2577" r:id="rId23"/>
    <p:sldId id="2693" r:id="rId24"/>
    <p:sldId id="2667" r:id="rId25"/>
    <p:sldId id="2665" r:id="rId26"/>
    <p:sldId id="2714" r:id="rId27"/>
    <p:sldId id="2668" r:id="rId28"/>
    <p:sldId id="2669" r:id="rId29"/>
    <p:sldId id="1538" r:id="rId30"/>
  </p:sldIdLst>
  <p:sldSz cx="12192000" cy="6858000"/>
  <p:notesSz cx="8686800" cy="4683125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14014" initials="1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5DAA"/>
    <a:srgbClr val="FFE957"/>
    <a:srgbClr val="DE8C68"/>
    <a:srgbClr val="5E8579"/>
    <a:srgbClr val="56A36C"/>
    <a:srgbClr val="56676C"/>
    <a:srgbClr val="993300"/>
    <a:srgbClr val="CC6600"/>
    <a:srgbClr val="FF33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55855" autoAdjust="0"/>
  </p:normalViewPr>
  <p:slideViewPr>
    <p:cSldViewPr snapToGrid="0" snapToObjects="1">
      <p:cViewPr varScale="1">
        <p:scale>
          <a:sx n="92" d="100"/>
          <a:sy n="92" d="100"/>
        </p:scale>
        <p:origin x="29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5" Type="http://schemas.openxmlformats.org/officeDocument/2006/relationships/tags" Target="tags/tag3.xml"/><Relationship Id="rId34" Type="http://schemas.openxmlformats.org/officeDocument/2006/relationships/commentAuthors" Target="commentAuthors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764280" cy="234970"/>
          </a:xfrm>
          <a:prstGeom prst="rect">
            <a:avLst/>
          </a:prstGeom>
        </p:spPr>
        <p:txBody>
          <a:bodyPr vert="horz" lIns="76276" tIns="38138" rIns="76276" bIns="38138" rtlCol="0"/>
          <a:lstStyle>
            <a:lvl1pPr algn="l">
              <a:defRPr sz="10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920512" y="2"/>
            <a:ext cx="3764280" cy="234970"/>
          </a:xfrm>
          <a:prstGeom prst="rect">
            <a:avLst/>
          </a:prstGeom>
        </p:spPr>
        <p:txBody>
          <a:bodyPr vert="horz" lIns="76276" tIns="38138" rIns="76276" bIns="38138" rtlCol="0"/>
          <a:lstStyle>
            <a:lvl1pPr algn="r">
              <a:defRPr sz="1000"/>
            </a:lvl1pPr>
          </a:lstStyle>
          <a:p>
            <a:fld id="{A4EE0DFE-2151-1541-A19C-E085BE693E3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938463" y="585788"/>
            <a:ext cx="2809875" cy="1581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6276" tIns="38138" rIns="76276" bIns="38138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868681" y="2253754"/>
            <a:ext cx="6949440" cy="1843981"/>
          </a:xfrm>
          <a:prstGeom prst="rect">
            <a:avLst/>
          </a:prstGeom>
        </p:spPr>
        <p:txBody>
          <a:bodyPr vert="horz" lIns="76276" tIns="38138" rIns="76276" bIns="38138" rtlCol="0"/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4448158"/>
            <a:ext cx="3764280" cy="234969"/>
          </a:xfrm>
          <a:prstGeom prst="rect">
            <a:avLst/>
          </a:prstGeom>
        </p:spPr>
        <p:txBody>
          <a:bodyPr vert="horz" lIns="76276" tIns="38138" rIns="76276" bIns="38138" rtlCol="0" anchor="b"/>
          <a:lstStyle>
            <a:lvl1pPr algn="l">
              <a:defRPr sz="10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920512" y="4448158"/>
            <a:ext cx="3764280" cy="234969"/>
          </a:xfrm>
          <a:prstGeom prst="rect">
            <a:avLst/>
          </a:prstGeom>
        </p:spPr>
        <p:txBody>
          <a:bodyPr vert="horz" lIns="76276" tIns="38138" rIns="76276" bIns="38138" rtlCol="0" anchor="b"/>
          <a:lstStyle>
            <a:lvl1pPr algn="r">
              <a:defRPr sz="1000"/>
            </a:lvl1pPr>
          </a:lstStyle>
          <a:p>
            <a:fld id="{897543C0-C65B-C54E-A8E3-E165236D7A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543C0-C65B-C54E-A8E3-E165236D7A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Cmake</a:t>
            </a:r>
            <a:r>
              <a:rPr lang="zh-CN" altLang="en-US" dirty="0"/>
              <a:t>与</a:t>
            </a:r>
            <a:r>
              <a:rPr lang="en-US" altLang="zh-CN" dirty="0" err="1"/>
              <a:t>ssh</a:t>
            </a:r>
            <a:r>
              <a:rPr lang="zh-CN" altLang="en-US" dirty="0"/>
              <a:t>目录需要重组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543C0-C65B-C54E-A8E3-E165236D7A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Cmake</a:t>
            </a:r>
            <a:r>
              <a:rPr lang="zh-CN" altLang="en-US" dirty="0"/>
              <a:t>与</a:t>
            </a:r>
            <a:r>
              <a:rPr lang="en-US" altLang="zh-CN" dirty="0" err="1"/>
              <a:t>ssh</a:t>
            </a:r>
            <a:r>
              <a:rPr lang="zh-CN" altLang="en-US" dirty="0"/>
              <a:t>目录需要重组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543C0-C65B-C54E-A8E3-E165236D7A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补一下</a:t>
            </a:r>
            <a:r>
              <a:rPr lang="en-US" altLang="zh-CN" dirty="0" err="1"/>
              <a:t>llvm</a:t>
            </a:r>
            <a:r>
              <a:rPr lang="en-US" altLang="zh-CN" dirty="0"/>
              <a:t> flex</a:t>
            </a:r>
            <a:r>
              <a:rPr lang="zh-CN" altLang="en-US" dirty="0"/>
              <a:t> </a:t>
            </a:r>
            <a:r>
              <a:rPr lang="en-US" altLang="zh-CN" dirty="0"/>
              <a:t>bison</a:t>
            </a:r>
            <a:r>
              <a:rPr lang="zh-CN" altLang="en-US"/>
              <a:t>等安装内容以及验证环境安装过程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543C0-C65B-C54E-A8E3-E165236D7A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Cmake</a:t>
            </a:r>
            <a:r>
              <a:rPr lang="zh-CN" altLang="en-US" dirty="0"/>
              <a:t>与</a:t>
            </a:r>
            <a:r>
              <a:rPr lang="en-US" altLang="zh-CN" dirty="0" err="1"/>
              <a:t>ssh</a:t>
            </a:r>
            <a:r>
              <a:rPr lang="zh-CN" altLang="en-US" dirty="0"/>
              <a:t>目录需要重组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543C0-C65B-C54E-A8E3-E165236D7A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本视频将以虚拟机管理软件 </a:t>
            </a:r>
            <a:r>
              <a:rPr lang="en-US" altLang="zh-CN" dirty="0">
                <a:sym typeface="+mn-ea"/>
              </a:rPr>
              <a:t>VirtualBox </a:t>
            </a:r>
            <a:r>
              <a:rPr lang="zh-CN" altLang="en-US" dirty="0">
                <a:sym typeface="+mn-ea"/>
              </a:rPr>
              <a:t>为例，讲解如何配置并使用 </a:t>
            </a:r>
            <a:r>
              <a:rPr lang="en-US" altLang="zh-CN" dirty="0">
                <a:sym typeface="+mn-ea"/>
              </a:rPr>
              <a:t>Ubuntu 22.04 </a:t>
            </a:r>
            <a:r>
              <a:rPr lang="zh-CN" altLang="en-US" dirty="0">
                <a:sym typeface="+mn-ea"/>
              </a:rPr>
              <a:t>操作系统，并安装实验必须的依赖软件</a:t>
            </a:r>
            <a:endParaRPr lang="en-US" altLang="zh-CN" dirty="0">
              <a:solidFill>
                <a:schemeClr val="tx1"/>
              </a:solidFill>
              <a:sym typeface="+mn-ea"/>
            </a:endParaRPr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543C0-C65B-C54E-A8E3-E165236D7A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543C0-C65B-C54E-A8E3-E165236D7A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  <a:defRPr/>
            </a:pPr>
            <a:fld id="{A6D46AA3-FA0D-4CEF-9121-03BCDA6694F2}" type="slidenum">
              <a:rPr lang="zh-CN" altLang="en-US"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en-US" altLang="zh-CN" sz="900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FD09-88CF-9D44-96A3-70F37CDE5FE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2A2C0-4A2C-6E4A-BE17-4F11EA2657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8888" y="136525"/>
            <a:ext cx="9379012" cy="614913"/>
          </a:xfrm>
        </p:spPr>
        <p:txBody>
          <a:bodyPr/>
          <a:lstStyle>
            <a:lvl1pPr>
              <a:defRPr sz="36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88887" y="1249378"/>
            <a:ext cx="11171976" cy="492758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kumimoji="1" lang="zh-CN" altLang="en-US" dirty="0"/>
              <a:t>编辑母版文本样式
第二级
第三级
第四级
第五级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FD09-88CF-9D44-96A3-70F37CDE5FE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2A2C0-4A2C-6E4A-BE17-4F11EA2657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FD09-88CF-9D44-96A3-70F37CDE5FE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2A2C0-4A2C-6E4A-BE17-4F11EA2657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8888" y="136525"/>
            <a:ext cx="9379012" cy="614913"/>
          </a:xfrm>
        </p:spPr>
        <p:txBody>
          <a:bodyPr/>
          <a:lstStyle>
            <a:lvl1pPr>
              <a:defRPr sz="36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88887" y="1249378"/>
            <a:ext cx="11171976" cy="4927585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 dirty="0"/>
              <a:t>编辑母版文本样式
第二级
第三级
第四级
第五级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FD09-88CF-9D44-96A3-70F37CDE5FE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2A2C0-4A2C-6E4A-BE17-4F11EA2657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2.png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image" Target="../media/image2.png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/>
          <a:srcRect b="87354"/>
          <a:stretch>
            <a:fillRect/>
          </a:stretch>
        </p:blipFill>
        <p:spPr>
          <a:xfrm>
            <a:off x="-12336" y="0"/>
            <a:ext cx="12204336" cy="867266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88888" y="136525"/>
            <a:ext cx="6279557" cy="614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88887" y="1249378"/>
            <a:ext cx="11171976" cy="4927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 dirty="0"/>
              <a:t>编辑母版文本样式
第二级
第三级
第四级
第五级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7FD09-88CF-9D44-96A3-70F37CDE5FE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2A2C0-4A2C-6E4A-BE17-4F11EA265707}" type="slidenum">
              <a:rPr kumimoji="1" lang="zh-CN" altLang="en-US" smtClean="0"/>
            </a:fld>
            <a:endParaRPr kumimoji="1"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4786" y="117785"/>
            <a:ext cx="1126503" cy="11265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/>
          <a:srcRect b="87354"/>
          <a:stretch>
            <a:fillRect/>
          </a:stretch>
        </p:blipFill>
        <p:spPr>
          <a:xfrm>
            <a:off x="-12336" y="0"/>
            <a:ext cx="12204336" cy="867266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88888" y="136525"/>
            <a:ext cx="6279557" cy="614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88887" y="1249378"/>
            <a:ext cx="11171976" cy="4927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 dirty="0"/>
              <a:t>编辑母版文本样式
第二级
第三级
第四级
第五级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7FD09-88CF-9D44-96A3-70F37CDE5FE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2A2C0-4A2C-6E4A-BE17-4F11EA265707}" type="slidenum">
              <a:rPr kumimoji="1" lang="zh-CN" altLang="en-US" smtClean="0"/>
            </a:fld>
            <a:endParaRPr kumimoji="1"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4786" y="117785"/>
            <a:ext cx="1126503" cy="11265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0" y="1815680"/>
            <a:ext cx="12191999" cy="1449118"/>
          </a:xfrm>
          <a:noFill/>
          <a:ln>
            <a:noFill/>
          </a:ln>
          <a:effectLst/>
        </p:spPr>
        <p:txBody>
          <a:bodyPr/>
          <a:lstStyle/>
          <a:p>
            <a:pPr>
              <a:lnSpc>
                <a:spcPct val="120000"/>
              </a:lnSpc>
              <a:spcBef>
                <a:spcPts val="135"/>
              </a:spcBef>
              <a:spcAft>
                <a:spcPts val="2400"/>
              </a:spcAft>
            </a:pPr>
            <a:br>
              <a:rPr lang="en-US" altLang="zh-CN" kern="1200" dirty="0">
                <a:solidFill>
                  <a:srgbClr val="0070C0"/>
                </a:solidFill>
              </a:rPr>
            </a:br>
            <a:r>
              <a:rPr lang="zh-CN" altLang="en-US" dirty="0">
                <a:solidFill>
                  <a:srgbClr val="0070C0"/>
                </a:solidFill>
              </a:rPr>
              <a:t>配置实验项目运行环境</a:t>
            </a:r>
            <a:endParaRPr lang="zh-CN" altLang="en-US" sz="4000" b="0" dirty="0">
              <a:solidFill>
                <a:srgbClr val="0070C0"/>
              </a:solidFill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368710" y="136525"/>
            <a:ext cx="9499190" cy="614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en-US" sz="3600" dirty="0"/>
              <a:t>编译原理和技术</a:t>
            </a:r>
            <a:endParaRPr lang="zh-CN" altLang="en-US" sz="3600" dirty="0"/>
          </a:p>
        </p:txBody>
      </p:sp>
      <p:sp>
        <p:nvSpPr>
          <p:cNvPr id="5" name="标题 1"/>
          <p:cNvSpPr txBox="1"/>
          <p:nvPr/>
        </p:nvSpPr>
        <p:spPr>
          <a:xfrm>
            <a:off x="-76201" y="3741048"/>
            <a:ext cx="12191999" cy="144911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zh-CN" altLang="en-US" sz="3600" dirty="0">
                <a:solidFill>
                  <a:schemeClr val="tx1"/>
                </a:solidFill>
              </a:rPr>
              <a:t>中国科学技术大学</a:t>
            </a:r>
            <a:endParaRPr lang="zh-CN" altLang="en-US" sz="3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zh-CN" altLang="en-US" sz="3600" dirty="0">
                <a:solidFill>
                  <a:schemeClr val="tx1"/>
                </a:solidFill>
              </a:rPr>
              <a:t>编译原理课程</a:t>
            </a:r>
            <a:r>
              <a:rPr lang="zh-CN" altLang="en-US" sz="3600" dirty="0">
                <a:solidFill>
                  <a:schemeClr val="tx1"/>
                </a:solidFill>
              </a:rPr>
              <a:t>组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MENU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>
              <a:buClrTx/>
              <a:buSzTx/>
            </a:pPr>
            <a:r>
              <a: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使用 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VirtualBox 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配置 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Ubuntu 22.04 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系统</a:t>
            </a:r>
            <a:endParaRPr lang="zh-CN" altLang="en-US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buClrTx/>
              <a:buSzTx/>
            </a:pPr>
            <a:endParaRPr lang="en-US" altLang="zh-CN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 </a:t>
            </a:r>
            <a:r>
              <a:rPr lang="en-US" altLang="zh-CN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Ubuntu 22.04 </a:t>
            </a: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系统中安装实验依赖软件</a:t>
            </a:r>
            <a:endParaRPr lang="zh-CN" altLang="en-US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MENU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>
              <a:buClrTx/>
              <a:buSzTx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使用 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VirtualBox 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配置 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Ubuntu 22.04 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系统</a:t>
            </a:r>
            <a:endParaRPr lang="zh-CN" altLang="en-US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buClrTx/>
              <a:buSzTx/>
            </a:pPr>
            <a:endParaRPr lang="en-US" altLang="zh-CN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 </a:t>
            </a:r>
            <a:r>
              <a:rPr lang="en-US" altLang="zh-CN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Ubuntu 22.04 </a:t>
            </a: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系统中安装实验依赖软件</a:t>
            </a:r>
            <a:endParaRPr lang="zh-CN" altLang="en-US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运行环境：</a:t>
            </a:r>
            <a:r>
              <a:rPr lang="en-US" altLang="zh-CN" dirty="0"/>
              <a:t>VirtualBox </a:t>
            </a:r>
            <a:r>
              <a:rPr lang="zh-CN" altLang="en-US" dirty="0"/>
              <a:t>简介及安装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37347" y="1249378"/>
            <a:ext cx="9623515" cy="4927585"/>
          </a:xfrm>
        </p:spPr>
        <p:txBody>
          <a:bodyPr/>
          <a:lstStyle/>
          <a:p>
            <a:r>
              <a:rPr lang="en-US" altLang="zh-CN" dirty="0">
                <a:sym typeface="+mn-ea"/>
              </a:rPr>
              <a:t>VirtualBox</a:t>
            </a:r>
            <a:endParaRPr lang="en-US" altLang="zh-CN" dirty="0"/>
          </a:p>
          <a:p>
            <a:pPr marL="642620" lvl="1" indent="-180340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免费和开源：开源软件，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适用于教学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跨平台性：支持多种操作系统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，在任一系统上都可运行。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广泛虚拟机支持：可以运行各种不同的虚拟机系统。</a:t>
            </a:r>
            <a:endParaRPr lang="zh-CN" altLang="en-US" dirty="0"/>
          </a:p>
          <a:p>
            <a:pPr lvl="1"/>
            <a:endParaRPr lang="zh-CN" altLang="en-US" dirty="0"/>
          </a:p>
        </p:txBody>
      </p:sp>
      <p:pic>
        <p:nvPicPr>
          <p:cNvPr id="4100" name="Picture 4" descr="Oracle VM VirtualBox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38" y="1249378"/>
            <a:ext cx="1333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2037347" y="3904305"/>
            <a:ext cx="9073836" cy="874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VirtualBox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安装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官网下载链接：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https://www.virtualbox.org/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Ubuntu22.04</a:t>
            </a:r>
            <a:r>
              <a:rPr lang="zh-CN" altLang="en-US" dirty="0"/>
              <a:t>操作系统下载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32800" y="1249200"/>
            <a:ext cx="1332000" cy="1332000"/>
          </a:xfrm>
          <a:prstGeom prst="rect">
            <a:avLst/>
          </a:prstGeom>
        </p:spPr>
      </p:pic>
      <p:sp>
        <p:nvSpPr>
          <p:cNvPr id="5" name="内容占位符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2038350" y="1132360"/>
            <a:ext cx="10429240" cy="5074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Ubuntu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1" fontAlgn="auto">
              <a:lnSpc>
                <a:spcPct val="125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免费和开源：免费的开源操作系统。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1" fontAlgn="auto">
              <a:lnSpc>
                <a:spcPct val="125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软件中心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和包管理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：提供方便的应用程序管理。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1" fontAlgn="auto">
              <a:lnSpc>
                <a:spcPct val="125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社区支持：拥有庞大的用户社区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，支持长期维护。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1" fontAlgn="auto">
              <a:lnSpc>
                <a:spcPct val="125000"/>
              </a:lnSpc>
            </a:pPr>
            <a:endParaRPr lang="zh-CN" altLang="en-US" sz="2000" dirty="0">
              <a:sym typeface="+mn-ea"/>
            </a:endParaRPr>
          </a:p>
          <a:p>
            <a:pPr marL="0" lvl="1" indent="0">
              <a:buNone/>
            </a:pPr>
            <a:r>
              <a:rPr lang="zh-CN" altLang="en-US" sz="2000" dirty="0">
                <a:sym typeface="+mn-ea"/>
              </a:rPr>
              <a:t> </a:t>
            </a:r>
            <a:r>
              <a:rPr lang="en-US" altLang="zh-CN" sz="2000" dirty="0">
                <a:sym typeface="+mn-ea"/>
              </a:rPr>
              <a:t>    </a:t>
            </a:r>
            <a:endParaRPr lang="zh-CN" altLang="en-US"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2038235" y="3736455"/>
            <a:ext cx="9272905" cy="19056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571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Ubuntu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安装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官网下载链接：</a:t>
            </a:r>
            <a:endParaRPr lang="zh-CN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1"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https://releases.ubuntu.com/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中科大镜像源下载链接：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1"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https://mirrors.ustc.edu.cn/ubuntu-releases/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1"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endParaRPr lang="zh-CN" altLang="en-US" sz="2400" dirty="0">
              <a:sym typeface="+mn-ea"/>
            </a:endParaRPr>
          </a:p>
          <a:p>
            <a:pPr lvl="1"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endParaRPr lang="zh-CN" altLang="en-US" sz="2000" dirty="0"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38350" y="5933440"/>
            <a:ext cx="96589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版本选择：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ubuntu-22.04.3-live-server-amd64.iso</a:t>
            </a:r>
            <a:r>
              <a:rPr lang="en-US" altLang="zh-CN" sz="2800"/>
              <a:t> </a:t>
            </a:r>
            <a:r>
              <a:rPr lang="en-US" altLang="zh-CN" sz="2800"/>
              <a:t> </a:t>
            </a:r>
            <a:endParaRPr lang="en-US" altLang="zh-CN" sz="2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使用</a:t>
            </a:r>
            <a:r>
              <a:rPr lang="en-US" altLang="zh-CN" dirty="0"/>
              <a:t>VirtualBox</a:t>
            </a:r>
            <a:r>
              <a:rPr lang="zh-CN" altLang="en-US" dirty="0"/>
              <a:t>与系统文件搭建运行环境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步骤一：打开</a:t>
            </a:r>
            <a:r>
              <a:rPr lang="en-US" altLang="zh-CN" dirty="0"/>
              <a:t>VB(VirtualBox)</a:t>
            </a:r>
            <a:r>
              <a:rPr lang="zh-CN" altLang="en-US" dirty="0"/>
              <a:t>，点击新建</a:t>
            </a:r>
            <a:r>
              <a:rPr lang="en-US" altLang="zh-CN" dirty="0"/>
              <a:t>:</a:t>
            </a:r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23600" y="1741170"/>
            <a:ext cx="5233670" cy="48983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使用</a:t>
            </a:r>
            <a:r>
              <a:rPr lang="en-US" altLang="zh-CN" dirty="0"/>
              <a:t>VirtualBox</a:t>
            </a:r>
            <a:r>
              <a:rPr lang="zh-CN" altLang="en-US" dirty="0"/>
              <a:t>与系统文件搭建运行环境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步骤二：在新建界面中设置名称与操作系统，之后点击下一步</a:t>
            </a:r>
            <a:r>
              <a:rPr lang="en-US" altLang="zh-CN" dirty="0"/>
              <a:t>:</a:t>
            </a:r>
            <a:endParaRPr lang="en-US" altLang="zh-CN" dirty="0"/>
          </a:p>
        </p:txBody>
      </p:sp>
      <p:pic>
        <p:nvPicPr>
          <p:cNvPr id="4" name="图片 3" descr="V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630" y="1870710"/>
            <a:ext cx="8498840" cy="43573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使用</a:t>
            </a:r>
            <a:r>
              <a:rPr lang="en-US" altLang="zh-CN" dirty="0"/>
              <a:t>VirtualBox</a:t>
            </a:r>
            <a:r>
              <a:rPr lang="zh-CN" altLang="en-US" dirty="0"/>
              <a:t>与磁盘文件搭建运行环境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步骤三：设置虚拟机的内存大小与处理器数量</a:t>
            </a:r>
            <a:r>
              <a:rPr lang="en-US" altLang="zh-CN" dirty="0"/>
              <a:t>:</a:t>
            </a:r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3600" y="1801983"/>
            <a:ext cx="9563450" cy="482547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使用</a:t>
            </a:r>
            <a:r>
              <a:rPr lang="en-US" altLang="zh-CN" dirty="0"/>
              <a:t>VirtualBox</a:t>
            </a:r>
            <a:r>
              <a:rPr lang="zh-CN" altLang="en-US" dirty="0"/>
              <a:t>与磁盘文件搭建运行环境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步骤四：接下来选择创建虚拟硬盘，设置最大磁盘大小为 25~40GB 即可：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 descr="V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3600" y="2197100"/>
            <a:ext cx="8229600" cy="41814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启动与登录虚拟机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步骤五：虚拟机启动：选中刚刚创建的虚拟机，点击启动：</a:t>
            </a:r>
            <a:endParaRPr lang="zh-CN" altLang="en-US" dirty="0"/>
          </a:p>
        </p:txBody>
      </p:sp>
      <p:pic>
        <p:nvPicPr>
          <p:cNvPr id="4" name="图片 3" descr="图形用户界面, 文本, 应用程序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3600" y="1772602"/>
            <a:ext cx="5870604" cy="490230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启动与登录虚拟机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步骤六：选中下载好的</a:t>
            </a:r>
            <a:r>
              <a:rPr lang="en-US" altLang="zh-CN" dirty="0"/>
              <a:t>Ubuntu</a:t>
            </a:r>
            <a:r>
              <a:rPr lang="zh-CN" altLang="en-US" dirty="0"/>
              <a:t>系统，并挂载并尝试启动</a:t>
            </a:r>
            <a:r>
              <a:rPr lang="en-US" altLang="zh-CN" dirty="0"/>
              <a:t>: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5" name="图片 4" descr="V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3600" y="1812290"/>
            <a:ext cx="7230745" cy="482409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启动与登录虚拟机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步骤七：安装</a:t>
            </a:r>
            <a:r>
              <a:rPr lang="en-US" altLang="zh-CN" dirty="0"/>
              <a:t>Ubuntu22.04</a:t>
            </a:r>
            <a:r>
              <a:rPr lang="zh-CN" altLang="en-US" dirty="0"/>
              <a:t>系统，剩余操作选择默认后点击回车即可</a:t>
            </a:r>
            <a:r>
              <a:rPr lang="en-US" altLang="zh-CN" dirty="0"/>
              <a:t>: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 descr="V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3600" y="2160270"/>
            <a:ext cx="6943725" cy="46101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启动与登录虚拟机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步骤八：注册虚拟机用户</a:t>
            </a:r>
            <a:r>
              <a:rPr lang="en-US" altLang="zh-CN" dirty="0"/>
              <a:t>(</a:t>
            </a:r>
            <a:r>
              <a:rPr lang="zh-CN" altLang="en-US" dirty="0">
                <a:solidFill>
                  <a:srgbClr val="FF0000"/>
                </a:solidFill>
              </a:rPr>
              <a:t>用户名和密码需妥善保存</a:t>
            </a:r>
            <a:r>
              <a:rPr lang="en-US" altLang="zh-CN" dirty="0">
                <a:solidFill>
                  <a:schemeClr val="tx1"/>
                </a:solidFill>
              </a:rPr>
              <a:t>):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5" name="图片 4" descr="V7"/>
          <p:cNvPicPr>
            <a:picLocks noChangeAspect="1"/>
          </p:cNvPicPr>
          <p:nvPr/>
        </p:nvPicPr>
        <p:blipFill>
          <a:blip r:embed="rId1"/>
          <a:srcRect l="3013" t="2555" r="3521" b="2713"/>
          <a:stretch>
            <a:fillRect/>
          </a:stretch>
        </p:blipFill>
        <p:spPr>
          <a:xfrm>
            <a:off x="723600" y="1790700"/>
            <a:ext cx="6326505" cy="477139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启动与登录虚拟机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步骤九：按照默认选择后点击回车直到成功安装系统后选择重启</a:t>
            </a:r>
            <a:r>
              <a:rPr lang="en-US" altLang="zh-CN" dirty="0"/>
              <a:t>:    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 descr="V8"/>
          <p:cNvPicPr>
            <a:picLocks noChangeAspect="1"/>
          </p:cNvPicPr>
          <p:nvPr/>
        </p:nvPicPr>
        <p:blipFill>
          <a:blip r:embed="rId1"/>
          <a:srcRect l="1533" t="924" r="1703" b="1349"/>
          <a:stretch>
            <a:fillRect/>
          </a:stretch>
        </p:blipFill>
        <p:spPr>
          <a:xfrm>
            <a:off x="723600" y="1908810"/>
            <a:ext cx="5694680" cy="426847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启动与登录虚拟机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步骤十：若出现界面卡顿，点击回车即可</a:t>
            </a:r>
            <a:r>
              <a:rPr lang="en-US" altLang="zh-CN" dirty="0"/>
              <a:t>:    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5" name="图片 4" descr="V9"/>
          <p:cNvPicPr>
            <a:picLocks noChangeAspect="1"/>
          </p:cNvPicPr>
          <p:nvPr/>
        </p:nvPicPr>
        <p:blipFill>
          <a:blip r:embed="rId1"/>
          <a:srcRect l="2656" t="2050" r="3121" b="31290"/>
          <a:stretch>
            <a:fillRect/>
          </a:stretch>
        </p:blipFill>
        <p:spPr>
          <a:xfrm>
            <a:off x="723600" y="1903095"/>
            <a:ext cx="6303010" cy="3365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启动与登录虚拟机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步骤十一：登录虚拟机</a:t>
            </a:r>
            <a:r>
              <a:rPr lang="en-US" altLang="zh-CN" dirty="0"/>
              <a:t>,</a:t>
            </a:r>
            <a:r>
              <a:rPr lang="zh-CN" altLang="en-US" dirty="0"/>
              <a:t>键入注册的用户名和密码</a:t>
            </a:r>
            <a:r>
              <a:rPr lang="en-US" altLang="zh-CN" dirty="0"/>
              <a:t>: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    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 descr="V10"/>
          <p:cNvPicPr>
            <a:picLocks noChangeAspect="1"/>
          </p:cNvPicPr>
          <p:nvPr/>
        </p:nvPicPr>
        <p:blipFill>
          <a:blip r:embed="rId1"/>
          <a:srcRect l="2217" t="19190" r="2632" b="3349"/>
          <a:stretch>
            <a:fillRect/>
          </a:stretch>
        </p:blipFill>
        <p:spPr>
          <a:xfrm>
            <a:off x="723600" y="1986915"/>
            <a:ext cx="6379210" cy="393192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启动与登录虚拟机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步骤十二：点击回车后成功登录虚拟机</a:t>
            </a:r>
            <a:r>
              <a:rPr lang="en-US" altLang="zh-CN" dirty="0"/>
              <a:t>: 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    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5" name="图片 4" descr="V11"/>
          <p:cNvPicPr>
            <a:picLocks noChangeAspect="1"/>
          </p:cNvPicPr>
          <p:nvPr/>
        </p:nvPicPr>
        <p:blipFill>
          <a:blip r:embed="rId1"/>
          <a:srcRect l="2745" t="1805" r="2777" b="16097"/>
          <a:stretch>
            <a:fillRect/>
          </a:stretch>
        </p:blipFill>
        <p:spPr>
          <a:xfrm>
            <a:off x="723600" y="1871980"/>
            <a:ext cx="6376035" cy="415226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启动与登录虚拟机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登录成功界面</a:t>
            </a:r>
            <a:endParaRPr lang="zh-CN" altLang="en-US" dirty="0"/>
          </a:p>
        </p:txBody>
      </p:sp>
      <p:pic>
        <p:nvPicPr>
          <p:cNvPr id="4" name="图片 3" descr="文本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3600" y="1870425"/>
            <a:ext cx="5274310" cy="39560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启动与登录虚拟机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登录成功界面</a:t>
            </a:r>
            <a:endParaRPr lang="zh-CN" altLang="en-US" dirty="0"/>
          </a:p>
        </p:txBody>
      </p:sp>
      <p:pic>
        <p:nvPicPr>
          <p:cNvPr id="4" name="图片 3" descr="文本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3600" y="1870425"/>
            <a:ext cx="5274310" cy="39560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31825" y="5949950"/>
            <a:ext cx="11426825" cy="4533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成功安装 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Ubuntu 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后，接下来的我们会讲解在 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Ubuntu 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中安装实验依赖软件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MENU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>
              <a:buClrTx/>
              <a:buSzTx/>
            </a:pP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使用 </a:t>
            </a:r>
            <a:r>
              <a:rPr lang="en-US" altLang="zh-CN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VirtualBox </a:t>
            </a: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配置 </a:t>
            </a:r>
            <a:r>
              <a:rPr lang="en-US" altLang="zh-CN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Ubuntu 22.04 </a:t>
            </a: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系统</a:t>
            </a:r>
            <a:endParaRPr lang="zh-CN" altLang="en-US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buClrTx/>
              <a:buSzTx/>
            </a:pPr>
            <a:endParaRPr lang="en-US" altLang="zh-CN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 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Ubuntu 22.04 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系统中安装实验依赖软件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核心软件版本</a:t>
            </a:r>
            <a:r>
              <a:rPr lang="zh-CN" altLang="en-US" dirty="0"/>
              <a:t>要求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altLang="zh-CN" sz="2800" dirty="0">
                <a:sym typeface="+mn-ea"/>
              </a:rPr>
              <a:t>实验使用的核心软件版本为</a:t>
            </a:r>
            <a:endParaRPr lang="en-US" altLang="zh-CN" sz="2800" dirty="0">
              <a:sym typeface="+mn-ea"/>
            </a:endParaRPr>
          </a:p>
          <a:p>
            <a:pPr marL="685800" lvl="1" indent="-2286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schemeClr val="tx1"/>
                </a:solidFill>
                <a:sym typeface="+mn-ea"/>
              </a:rPr>
              <a:t>Ubuntu 22.04</a:t>
            </a:r>
            <a:endParaRPr lang="en-US" altLang="zh-CN" sz="2800" dirty="0">
              <a:solidFill>
                <a:schemeClr val="tx1"/>
              </a:solidFill>
              <a:sym typeface="+mn-ea"/>
            </a:endParaRPr>
          </a:p>
          <a:p>
            <a:pPr marL="685800" lvl="1" indent="-2286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schemeClr val="tx1"/>
                </a:solidFill>
                <a:sym typeface="+mn-ea"/>
              </a:rPr>
              <a:t>LLVM 14.0.0</a:t>
            </a:r>
            <a:endParaRPr lang="en-US" altLang="zh-CN" sz="2800" dirty="0">
              <a:solidFill>
                <a:schemeClr val="tx1"/>
              </a:solidFill>
              <a:sym typeface="+mn-ea"/>
            </a:endParaRPr>
          </a:p>
          <a:p>
            <a:pPr marL="685800" lvl="1" indent="-2286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schemeClr val="tx1"/>
                </a:solidFill>
                <a:sym typeface="+mn-ea"/>
              </a:rPr>
              <a:t>Flex 2.6.4</a:t>
            </a:r>
            <a:endParaRPr lang="en-US" altLang="zh-CN" sz="2800" dirty="0">
              <a:solidFill>
                <a:schemeClr val="tx1"/>
              </a:solidFill>
              <a:sym typeface="+mn-ea"/>
            </a:endParaRPr>
          </a:p>
          <a:p>
            <a:pPr lvl="1">
              <a:lnSpc>
                <a:spcPct val="100000"/>
              </a:lnSpc>
            </a:pPr>
            <a:r>
              <a:rPr lang="en-US" altLang="zh-CN" sz="2800" dirty="0">
                <a:sym typeface="+mn-ea"/>
              </a:rPr>
              <a:t>Bison 3.8.2</a:t>
            </a:r>
            <a:endParaRPr lang="en-US" altLang="zh-CN" sz="2800" dirty="0">
              <a:sym typeface="+mn-ea"/>
            </a:endParaRPr>
          </a:p>
          <a:p>
            <a:pPr marL="228600" lvl="0" indent="-2286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ym typeface="+mn-ea"/>
              </a:rPr>
              <a:t>本实验项目运行环境依赖于 </a:t>
            </a:r>
            <a:r>
              <a:rPr lang="en-US" altLang="zh-CN" dirty="0">
                <a:sym typeface="+mn-ea"/>
              </a:rPr>
              <a:t>Ubuntu 22.04 </a:t>
            </a:r>
            <a:r>
              <a:rPr lang="zh-CN" altLang="en-US" dirty="0">
                <a:sym typeface="+mn-ea"/>
              </a:rPr>
              <a:t>操作系统</a:t>
            </a:r>
            <a:endParaRPr lang="en-US" altLang="zh-CN" dirty="0"/>
          </a:p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C00000"/>
                </a:solidFill>
                <a:sym typeface="+mn-ea"/>
              </a:rPr>
              <a:t>注：默认读者已掌握 </a:t>
            </a:r>
            <a:r>
              <a:rPr lang="en-US" altLang="zh-CN" dirty="0">
                <a:solidFill>
                  <a:srgbClr val="C00000"/>
                </a:solidFill>
                <a:sym typeface="+mn-ea"/>
              </a:rPr>
              <a:t>Linux shell 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的基本操作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实验依赖软件安装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安装</a:t>
            </a:r>
            <a:r>
              <a:rPr lang="zh-CN" altLang="en-US" dirty="0"/>
              <a:t>核心软件：</a:t>
            </a:r>
            <a:endParaRPr lang="zh-CN" altLang="en-US" dirty="0"/>
          </a:p>
          <a:p>
            <a:pPr marL="459740" lvl="2" indent="-201930" defTabSz="914400">
              <a:tabLst>
                <a:tab pos="447675" algn="l"/>
              </a:tabLst>
            </a:pPr>
            <a:r>
              <a:rPr lang="en-US" altLang="zh-CN" sz="2330" dirty="0">
                <a:sym typeface="+mn-ea"/>
              </a:rPr>
              <a:t>build-essential</a:t>
            </a:r>
            <a:r>
              <a:rPr lang="zh-CN" altLang="en-US" sz="2330" dirty="0">
                <a:sym typeface="+mn-ea"/>
              </a:rPr>
              <a:t>，</a:t>
            </a:r>
            <a:r>
              <a:rPr lang="en-US" altLang="zh-CN" sz="2330" dirty="0">
                <a:sym typeface="+mn-ea"/>
              </a:rPr>
              <a:t>Flex</a:t>
            </a:r>
            <a:r>
              <a:rPr lang="zh-CN" altLang="en-US" sz="2330" dirty="0">
                <a:sym typeface="+mn-ea"/>
              </a:rPr>
              <a:t>，</a:t>
            </a:r>
            <a:r>
              <a:rPr lang="en-US" altLang="zh-CN" sz="2330" dirty="0">
                <a:sym typeface="+mn-ea"/>
              </a:rPr>
              <a:t>Bison</a:t>
            </a:r>
            <a:r>
              <a:rPr lang="zh-CN" altLang="en-US" sz="2330" dirty="0">
                <a:sym typeface="+mn-ea"/>
              </a:rPr>
              <a:t>，</a:t>
            </a:r>
            <a:r>
              <a:rPr lang="en-US" altLang="zh-CN" sz="2330" dirty="0">
                <a:sym typeface="+mn-ea"/>
              </a:rPr>
              <a:t>LLVM</a:t>
            </a:r>
            <a:r>
              <a:rPr lang="zh-CN" altLang="en-US" sz="2330" dirty="0">
                <a:sym typeface="+mn-ea"/>
              </a:rPr>
              <a:t>，</a:t>
            </a:r>
            <a:r>
              <a:rPr lang="en-US" altLang="zh-CN" sz="2330" dirty="0">
                <a:sym typeface="+mn-ea"/>
              </a:rPr>
              <a:t>Clang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安装的</a:t>
            </a:r>
            <a:r>
              <a:rPr lang="en-US" altLang="zh-CN" dirty="0">
                <a:sym typeface="+mn-ea"/>
              </a:rPr>
              <a:t>核心软件版本为</a:t>
            </a:r>
            <a:r>
              <a:rPr lang="zh-CN" altLang="en-US" dirty="0">
                <a:sym typeface="+mn-ea"/>
              </a:rPr>
              <a:t>：</a:t>
            </a:r>
            <a:endParaRPr lang="en-US" altLang="zh-CN" dirty="0">
              <a:sym typeface="+mn-ea"/>
            </a:endParaRPr>
          </a:p>
          <a:p>
            <a:pPr marL="457200" lvl="2"/>
            <a:r>
              <a:rPr lang="en-US" altLang="zh-CN" sz="2330" dirty="0">
                <a:sym typeface="+mn-ea"/>
              </a:rPr>
              <a:t>LLVM 14.0.0</a:t>
            </a:r>
            <a:endParaRPr lang="en-US" altLang="zh-CN" sz="2330" dirty="0">
              <a:solidFill>
                <a:schemeClr val="tx1"/>
              </a:solidFill>
              <a:sym typeface="+mn-ea"/>
            </a:endParaRPr>
          </a:p>
          <a:p>
            <a:pPr marL="457200" lvl="2"/>
            <a:r>
              <a:rPr lang="en-US" altLang="zh-CN" sz="2330" dirty="0">
                <a:sym typeface="+mn-ea"/>
              </a:rPr>
              <a:t>Flex 2.6.4</a:t>
            </a:r>
            <a:endParaRPr lang="en-US" altLang="zh-CN" sz="2330" dirty="0">
              <a:solidFill>
                <a:schemeClr val="tx1"/>
              </a:solidFill>
              <a:sym typeface="+mn-ea"/>
            </a:endParaRPr>
          </a:p>
          <a:p>
            <a:pPr marL="457200" lvl="2"/>
            <a:r>
              <a:rPr lang="en-US" altLang="zh-CN" sz="2330" dirty="0">
                <a:sym typeface="+mn-ea"/>
              </a:rPr>
              <a:t>Bison 3.8.2</a:t>
            </a:r>
            <a:endParaRPr lang="en-US" altLang="zh-CN" sz="2330" dirty="0">
              <a:sym typeface="+mn-ea"/>
            </a:endParaRPr>
          </a:p>
          <a:p>
            <a:r>
              <a:rPr lang="zh-CN" altLang="en-US" dirty="0">
                <a:sym typeface="+mn-ea"/>
              </a:rPr>
              <a:t>下载依赖于 </a:t>
            </a:r>
            <a:r>
              <a:rPr lang="en-US" altLang="zh-CN" dirty="0">
                <a:sym typeface="+mn-ea"/>
              </a:rPr>
              <a:t>Ubuntu 22.04 </a:t>
            </a:r>
            <a:r>
              <a:rPr lang="zh-CN" altLang="en-US" dirty="0">
                <a:sym typeface="+mn-ea"/>
              </a:rPr>
              <a:t>操作系统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实验依赖软件安装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安装命令：</a:t>
            </a:r>
            <a:r>
              <a:rPr lang="zh-CN" altLang="en-US" dirty="0">
                <a:solidFill>
                  <a:schemeClr val="bg1"/>
                </a:solidFill>
                <a:highlight>
                  <a:srgbClr val="000000"/>
                </a:highlight>
                <a:sym typeface="+mn-ea"/>
              </a:rPr>
              <a:t>演示</a:t>
            </a:r>
            <a:endParaRPr lang="en-US" altLang="zh-CN" dirty="0">
              <a:solidFill>
                <a:schemeClr val="bg1"/>
              </a:solidFill>
              <a:highlight>
                <a:srgbClr val="000000"/>
              </a:highlight>
            </a:endParaRPr>
          </a:p>
          <a:p>
            <a:pPr lvl="1"/>
            <a:r>
              <a:rPr lang="zh-CN" altLang="en-US" b="0" dirty="0">
                <a:sym typeface="+mn-ea"/>
              </a:rPr>
              <a:t>登录虚拟机后，在 </a:t>
            </a:r>
            <a:r>
              <a:rPr lang="en-US" altLang="zh-CN" b="0" dirty="0">
                <a:sym typeface="+mn-ea"/>
              </a:rPr>
              <a:t>terminal </a:t>
            </a:r>
            <a:r>
              <a:rPr lang="zh-CN" altLang="en-US" b="0" dirty="0">
                <a:sym typeface="+mn-ea"/>
              </a:rPr>
              <a:t>中输入</a:t>
            </a:r>
            <a:r>
              <a:rPr lang="zh-CN" altLang="en-US" dirty="0">
                <a:sym typeface="+mn-ea"/>
              </a:rPr>
              <a:t>：</a:t>
            </a:r>
            <a:endParaRPr lang="zh-CN" altLang="en-US" dirty="0">
              <a:sym typeface="+mn-ea"/>
            </a:endParaRPr>
          </a:p>
          <a:p>
            <a:pPr lvl="1"/>
            <a:r>
              <a:rPr lang="en-US" altLang="zh-CN" b="0" dirty="0" err="1">
                <a:sym typeface="+mn-ea"/>
              </a:rPr>
              <a:t>sudo</a:t>
            </a:r>
            <a:r>
              <a:rPr lang="en-US" altLang="zh-CN" b="0" dirty="0">
                <a:sym typeface="+mn-ea"/>
              </a:rPr>
              <a:t> apt update &amp;&amp; </a:t>
            </a:r>
            <a:r>
              <a:rPr lang="zh-CN" altLang="en-US" b="0" dirty="0">
                <a:sym typeface="+mn-ea"/>
              </a:rPr>
              <a:t>sudo apt install build-essential </a:t>
            </a:r>
            <a:r>
              <a:rPr lang="en-US" altLang="zh-CN" b="0" dirty="0">
                <a:sym typeface="+mn-ea"/>
              </a:rPr>
              <a:t>flex bison </a:t>
            </a:r>
            <a:r>
              <a:rPr lang="en-US" altLang="zh-CN" b="0" dirty="0" err="1">
                <a:sym typeface="+mn-ea"/>
              </a:rPr>
              <a:t>llvm</a:t>
            </a:r>
            <a:r>
              <a:rPr lang="en-US" altLang="zh-CN" b="0" dirty="0">
                <a:sym typeface="+mn-ea"/>
              </a:rPr>
              <a:t> clang</a:t>
            </a:r>
            <a:endParaRPr lang="en-US" altLang="zh-CN" b="0" dirty="0">
              <a:sym typeface="+mn-ea"/>
            </a:endParaRPr>
          </a:p>
          <a:p>
            <a:r>
              <a:rPr lang="zh-CN" altLang="en-US" dirty="0">
                <a:sym typeface="+mn-ea"/>
              </a:rPr>
              <a:t>验证软件成功安装：</a:t>
            </a:r>
            <a:r>
              <a:rPr lang="zh-CN" altLang="en-US" dirty="0">
                <a:solidFill>
                  <a:schemeClr val="bg1"/>
                </a:solidFill>
                <a:highlight>
                  <a:srgbClr val="000000"/>
                </a:highlight>
                <a:sym typeface="+mn-ea"/>
              </a:rPr>
              <a:t>演示</a:t>
            </a:r>
            <a:endParaRPr lang="en-US" altLang="zh-CN" dirty="0">
              <a:solidFill>
                <a:schemeClr val="bg1"/>
              </a:solidFill>
              <a:highlight>
                <a:srgbClr val="000000"/>
              </a:highlight>
            </a:endParaRPr>
          </a:p>
          <a:p>
            <a:pPr lvl="1"/>
            <a:r>
              <a:rPr lang="zh-CN" altLang="en-US" b="0" dirty="0">
                <a:sym typeface="+mn-ea"/>
              </a:rPr>
              <a:t>登录虚拟机后，在 </a:t>
            </a:r>
            <a:r>
              <a:rPr lang="en-US" altLang="zh-CN" b="0" dirty="0">
                <a:sym typeface="+mn-ea"/>
              </a:rPr>
              <a:t>terminal </a:t>
            </a:r>
            <a:r>
              <a:rPr lang="zh-CN" altLang="en-US" b="0" dirty="0">
                <a:sym typeface="+mn-ea"/>
              </a:rPr>
              <a:t>中输入：</a:t>
            </a:r>
            <a:endParaRPr lang="zh-CN" altLang="en-US" b="0" dirty="0">
              <a:sym typeface="+mn-ea"/>
            </a:endParaRPr>
          </a:p>
          <a:p>
            <a:pPr lvl="1"/>
            <a:r>
              <a:rPr lang="en-US" altLang="zh-CN" b="0" dirty="0" err="1">
                <a:sym typeface="+mn-ea"/>
              </a:rPr>
              <a:t>gcc</a:t>
            </a:r>
            <a:r>
              <a:rPr lang="zh-CN" altLang="en-US" b="0" dirty="0">
                <a:sym typeface="+mn-ea"/>
              </a:rPr>
              <a:t> --version，</a:t>
            </a:r>
            <a:r>
              <a:rPr lang="en-US" altLang="zh-CN" b="0" dirty="0">
                <a:sym typeface="+mn-ea"/>
              </a:rPr>
              <a:t>flex --version</a:t>
            </a:r>
            <a:r>
              <a:rPr lang="zh-CN" altLang="en-US" b="0" dirty="0">
                <a:sym typeface="+mn-ea"/>
              </a:rPr>
              <a:t>，</a:t>
            </a:r>
            <a:r>
              <a:rPr lang="en-US" altLang="zh-CN" b="0" dirty="0">
                <a:sym typeface="+mn-ea"/>
              </a:rPr>
              <a:t>bison --version</a:t>
            </a:r>
            <a:r>
              <a:rPr lang="zh-CN" altLang="en-US" b="0" dirty="0">
                <a:sym typeface="+mn-ea"/>
              </a:rPr>
              <a:t>，</a:t>
            </a:r>
            <a:r>
              <a:rPr lang="en-US" altLang="zh-CN" b="0" dirty="0" err="1">
                <a:sym typeface="+mn-ea"/>
              </a:rPr>
              <a:t>llvm</a:t>
            </a:r>
            <a:r>
              <a:rPr lang="en-US" altLang="zh-CN" b="0" dirty="0">
                <a:sym typeface="+mn-ea"/>
              </a:rPr>
              <a:t>-as --version</a:t>
            </a:r>
            <a:r>
              <a:rPr lang="zh-CN" altLang="en-US" b="0" dirty="0">
                <a:sym typeface="+mn-ea"/>
              </a:rPr>
              <a:t>，</a:t>
            </a:r>
            <a:endParaRPr lang="zh-CN" altLang="en-US" b="0" dirty="0">
              <a:sym typeface="+mn-ea"/>
            </a:endParaRPr>
          </a:p>
          <a:p>
            <a:pPr marL="457200" lvl="1" indent="0">
              <a:buNone/>
            </a:pPr>
            <a:r>
              <a:rPr lang="en-US" altLang="zh-CN" b="0" dirty="0">
                <a:sym typeface="+mn-ea"/>
              </a:rPr>
              <a:t>clang --version</a:t>
            </a:r>
            <a:endParaRPr lang="en-US" altLang="zh-CN" b="0" dirty="0">
              <a:sym typeface="+mn-ea"/>
            </a:endParaRPr>
          </a:p>
          <a:p>
            <a:pPr marL="457200" lvl="1"/>
            <a:r>
              <a:rPr lang="zh-CN" altLang="en-US" dirty="0">
                <a:sym typeface="+mn-ea"/>
              </a:rPr>
              <a:t>如果出现对应软件的版本信息，即该软件安装成功</a:t>
            </a:r>
            <a:endParaRPr lang="zh-CN" altLang="en-US" dirty="0"/>
          </a:p>
          <a:p>
            <a:endParaRPr lang="zh-CN" altLang="en-US" b="0" dirty="0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验证成功搭建实验运行环境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chemeClr val="bg1"/>
                </a:solidFill>
                <a:highlight>
                  <a:srgbClr val="000000"/>
                </a:highlight>
              </a:rPr>
              <a:t>演示</a:t>
            </a:r>
            <a:endParaRPr lang="en-US" altLang="zh-CN" dirty="0"/>
          </a:p>
          <a:p>
            <a:r>
              <a:rPr lang="zh-CN" altLang="en-US" dirty="0"/>
              <a:t>登录虚拟机，在 </a:t>
            </a:r>
            <a:r>
              <a:rPr lang="en-US" altLang="zh-CN" dirty="0"/>
              <a:t>terminal </a:t>
            </a:r>
            <a:r>
              <a:rPr lang="zh-CN" altLang="en-US" dirty="0"/>
              <a:t>中输入 </a:t>
            </a:r>
            <a:r>
              <a:rPr lang="en-US" altLang="zh-CN" dirty="0"/>
              <a:t>vim </a:t>
            </a:r>
            <a:r>
              <a:rPr lang="en-US" altLang="zh-CN" dirty="0" err="1"/>
              <a:t>gcd.c</a:t>
            </a:r>
            <a:r>
              <a:rPr lang="en-US" altLang="zh-CN" dirty="0"/>
              <a:t> </a:t>
            </a:r>
            <a:r>
              <a:rPr lang="zh-CN" altLang="en-US" dirty="0"/>
              <a:t>创建测试文件 </a:t>
            </a:r>
            <a:r>
              <a:rPr lang="en-US" altLang="zh-CN" dirty="0" err="1"/>
              <a:t>gcd.c</a:t>
            </a:r>
            <a:endParaRPr lang="en-US" altLang="zh-CN" dirty="0"/>
          </a:p>
          <a:p>
            <a:r>
              <a:rPr lang="zh-CN" altLang="en-US" dirty="0"/>
              <a:t>将以下代码输入至 </a:t>
            </a:r>
            <a:r>
              <a:rPr lang="en-US" altLang="zh-CN" dirty="0" err="1"/>
              <a:t>gcd.c</a:t>
            </a:r>
            <a:r>
              <a:rPr lang="en-US" altLang="zh-CN" dirty="0"/>
              <a:t> </a:t>
            </a:r>
            <a:r>
              <a:rPr lang="zh-CN" altLang="en-US" dirty="0"/>
              <a:t>中并保存</a:t>
            </a:r>
            <a:endParaRPr lang="en-US" altLang="zh-CN" dirty="0"/>
          </a:p>
        </p:txBody>
      </p:sp>
      <p:sp>
        <p:nvSpPr>
          <p:cNvPr id="4" name="文本框 3"/>
          <p:cNvSpPr txBox="1"/>
          <p:nvPr/>
        </p:nvSpPr>
        <p:spPr>
          <a:xfrm>
            <a:off x="748146" y="2948437"/>
            <a:ext cx="572885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gcd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altLang="zh-CN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u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{</a:t>
            </a:r>
            <a:endParaRPr lang="en-US" altLang="zh-CN" sz="1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altLang="zh-CN" sz="1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(v </a:t>
            </a:r>
            <a:r>
              <a:rPr lang="en-US" altLang="zh-CN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altLang="zh-CN" sz="1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u;</a:t>
            </a:r>
            <a:endParaRPr lang="en-US" altLang="zh-CN" sz="1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altLang="zh-CN" sz="1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gcd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(v, u </a:t>
            </a:r>
            <a:r>
              <a:rPr lang="en-US" altLang="zh-CN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u </a:t>
            </a:r>
            <a:r>
              <a:rPr lang="en-US" altLang="zh-CN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v </a:t>
            </a:r>
            <a:r>
              <a:rPr lang="en-US" altLang="zh-CN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v); </a:t>
            </a:r>
            <a:endParaRPr lang="en-US" altLang="zh-CN" sz="1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altLang="zh-CN" sz="1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 {</a:t>
            </a:r>
            <a:endParaRPr lang="en-US" altLang="zh-CN" sz="1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altLang="zh-CN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x; </a:t>
            </a:r>
            <a:r>
              <a:rPr lang="en-US" altLang="zh-CN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y; </a:t>
            </a:r>
            <a:r>
              <a:rPr lang="en-US" altLang="zh-CN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temp;</a:t>
            </a:r>
            <a:endParaRPr lang="en-US" altLang="zh-CN" sz="1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x </a:t>
            </a:r>
            <a:r>
              <a:rPr lang="en-US" altLang="zh-CN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72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altLang="zh-CN" sz="1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y </a:t>
            </a:r>
            <a:r>
              <a:rPr lang="en-US" altLang="zh-CN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18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altLang="zh-CN" sz="1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altLang="zh-CN" sz="1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(x</a:t>
            </a:r>
            <a:r>
              <a:rPr lang="en-US" altLang="zh-CN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y) {</a:t>
            </a:r>
            <a:endParaRPr lang="en-US" altLang="zh-CN" sz="1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temp </a:t>
            </a:r>
            <a:r>
              <a:rPr lang="en-US" altLang="zh-CN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x;</a:t>
            </a:r>
            <a:endParaRPr lang="en-US" altLang="zh-CN" sz="1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x </a:t>
            </a:r>
            <a:r>
              <a:rPr lang="en-US" altLang="zh-CN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y;</a:t>
            </a:r>
            <a:endParaRPr lang="en-US" altLang="zh-CN" sz="1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y </a:t>
            </a:r>
            <a:r>
              <a:rPr lang="en-US" altLang="zh-CN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temp;</a:t>
            </a:r>
            <a:endParaRPr lang="en-US" altLang="zh-CN" sz="1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}</a:t>
            </a:r>
            <a:endParaRPr lang="en-US" altLang="zh-CN" sz="1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altLang="zh-CN" sz="1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gcd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sz="1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x,y</a:t>
            </a:r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  <a:endParaRPr lang="en-US" altLang="zh-CN" sz="1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altLang="zh-CN" sz="1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endParaRPr lang="zh-CN" alt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验证成功搭建实验运行环境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chemeClr val="bg1"/>
                </a:solidFill>
                <a:highlight>
                  <a:srgbClr val="000000"/>
                </a:highlight>
              </a:rPr>
              <a:t>演示</a:t>
            </a:r>
            <a:endParaRPr lang="en-US" altLang="zh-CN" dirty="0"/>
          </a:p>
          <a:p>
            <a:r>
              <a:rPr lang="zh-CN" altLang="en-US" dirty="0"/>
              <a:t>登录虚拟机，在 </a:t>
            </a:r>
            <a:r>
              <a:rPr lang="en-US" altLang="zh-CN" dirty="0"/>
              <a:t>terminal </a:t>
            </a:r>
            <a:r>
              <a:rPr lang="zh-CN" altLang="en-US" dirty="0"/>
              <a:t>中输入 </a:t>
            </a:r>
            <a:r>
              <a:rPr lang="en-US" altLang="zh-CN" dirty="0"/>
              <a:t>vim </a:t>
            </a:r>
            <a:r>
              <a:rPr lang="en-US" altLang="zh-CN" dirty="0" err="1"/>
              <a:t>gcd.c</a:t>
            </a:r>
            <a:r>
              <a:rPr lang="en-US" altLang="zh-CN" dirty="0"/>
              <a:t> </a:t>
            </a:r>
            <a:r>
              <a:rPr lang="zh-CN" altLang="en-US" dirty="0"/>
              <a:t>创建测试文件 </a:t>
            </a:r>
            <a:r>
              <a:rPr lang="en-US" altLang="zh-CN" dirty="0" err="1"/>
              <a:t>gcd.c</a:t>
            </a:r>
            <a:endParaRPr lang="en-US" altLang="zh-CN" dirty="0"/>
          </a:p>
          <a:p>
            <a:r>
              <a:rPr lang="zh-CN" altLang="en-US" dirty="0"/>
              <a:t>将以下代码输入至 </a:t>
            </a:r>
            <a:r>
              <a:rPr lang="en-US" altLang="zh-CN" dirty="0" err="1"/>
              <a:t>gcd.c</a:t>
            </a:r>
            <a:r>
              <a:rPr lang="en-US" altLang="zh-CN" dirty="0"/>
              <a:t> </a:t>
            </a:r>
            <a:r>
              <a:rPr lang="zh-CN" altLang="en-US" dirty="0"/>
              <a:t>中并保存</a:t>
            </a:r>
            <a:endParaRPr lang="en-US" altLang="zh-CN" dirty="0"/>
          </a:p>
          <a:p>
            <a:r>
              <a:rPr lang="zh-CN" altLang="en-US" dirty="0"/>
              <a:t>在 </a:t>
            </a:r>
            <a:r>
              <a:rPr lang="en-US" altLang="zh-CN" dirty="0"/>
              <a:t>terminal </a:t>
            </a:r>
            <a:r>
              <a:rPr lang="zh-CN" altLang="en-US" dirty="0"/>
              <a:t>中执行以下</a:t>
            </a:r>
            <a:r>
              <a:rPr lang="en-US" altLang="zh-CN" dirty="0"/>
              <a:t>3</a:t>
            </a:r>
            <a:r>
              <a:rPr lang="zh-CN" altLang="en-US" dirty="0"/>
              <a:t>条命令</a:t>
            </a:r>
            <a:endParaRPr lang="pt-BR" altLang="zh-CN" dirty="0"/>
          </a:p>
          <a:p>
            <a:pPr marL="457200" lvl="1" indent="0">
              <a:buNone/>
            </a:pPr>
            <a:r>
              <a:rPr lang="pt-BR" altLang="zh-CN" dirty="0"/>
              <a:t>clang -S -emit-llvm gcd.c</a:t>
            </a:r>
            <a:endParaRPr lang="pt-BR" altLang="zh-CN" dirty="0"/>
          </a:p>
          <a:p>
            <a:pPr marL="457200" lvl="1" indent="0">
              <a:buNone/>
            </a:pPr>
            <a:r>
              <a:rPr lang="pt-BR" altLang="zh-CN" dirty="0"/>
              <a:t>lli gcd.ll</a:t>
            </a:r>
            <a:endParaRPr lang="pt-BR" altLang="zh-CN" dirty="0"/>
          </a:p>
          <a:p>
            <a:pPr marL="457200" lvl="1" indent="0">
              <a:buNone/>
            </a:pPr>
            <a:r>
              <a:rPr lang="pt-BR" altLang="zh-CN" dirty="0"/>
              <a:t>echo $?</a:t>
            </a:r>
            <a:endParaRPr lang="pt-BR" altLang="zh-CN" dirty="0"/>
          </a:p>
          <a:p>
            <a:pPr marL="457200" lvl="1" indent="0">
              <a:buNone/>
            </a:pPr>
            <a:r>
              <a:rPr lang="zh-CN" altLang="en-US" dirty="0"/>
              <a:t>返回 </a:t>
            </a:r>
            <a:r>
              <a:rPr lang="en-US" altLang="zh-CN" dirty="0"/>
              <a:t>18 </a:t>
            </a:r>
            <a:r>
              <a:rPr lang="zh-CN" altLang="en-US" dirty="0"/>
              <a:t>则环境配置成功</a:t>
            </a:r>
            <a:endParaRPr lang="pt-BR" altLang="zh-CN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179676" y="2019713"/>
            <a:ext cx="5832648" cy="2444733"/>
            <a:chOff x="4738353" y="1691570"/>
            <a:chExt cx="7209594" cy="2444733"/>
          </a:xfrm>
        </p:grpSpPr>
        <p:sp>
          <p:nvSpPr>
            <p:cNvPr id="17" name="TextBox 9"/>
            <p:cNvSpPr txBox="1"/>
            <p:nvPr/>
          </p:nvSpPr>
          <p:spPr>
            <a:xfrm>
              <a:off x="4738353" y="1691570"/>
              <a:ext cx="7209594" cy="1344149"/>
            </a:xfrm>
            <a:prstGeom prst="rect">
              <a:avLst/>
            </a:prstGeom>
            <a:noFill/>
          </p:spPr>
          <p:txBody>
            <a:bodyPr wrap="square" tIns="24000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5400" b="1" kern="0" spc="800" dirty="0">
                  <a:ln w="11430"/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下期再见！</a:t>
              </a:r>
              <a:endParaRPr kumimoji="0" lang="en-US" altLang="zh-CN" sz="5400" b="1" i="0" u="none" strike="noStrike" kern="0" cap="none" spc="800" normalizeH="0" baseline="0" noProof="0" dirty="0">
                <a:ln w="11430"/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副标题 2"/>
            <p:cNvSpPr txBox="1"/>
            <p:nvPr/>
          </p:nvSpPr>
          <p:spPr bwMode="auto">
            <a:xfrm>
              <a:off x="4738353" y="3035719"/>
              <a:ext cx="7031579" cy="110058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  <a:effectLst/>
          </p:spPr>
          <p:txBody>
            <a:bodyPr vert="horz" wrap="square" lIns="121920" tIns="60960" rIns="121920" bIns="60960" numCol="1" anchor="t" anchorCtr="0" compatLnSpc="1"/>
            <a:lstStyle>
              <a:lvl1pPr marL="342900" indent="-3429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003366"/>
                </a:buClr>
                <a:buSzTx/>
                <a:buFontTx/>
                <a:buNone/>
                <a:defRPr/>
              </a:pPr>
              <a:r>
                <a:rPr kumimoji="0" lang="en-US" altLang="zh-CN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Thanks</a:t>
              </a:r>
              <a:r>
                <a:rPr kumimoji="0" lang="zh-CN" alt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！</a:t>
              </a:r>
              <a:endPara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0" name="标题 1"/>
          <p:cNvSpPr txBox="1"/>
          <p:nvPr/>
        </p:nvSpPr>
        <p:spPr>
          <a:xfrm>
            <a:off x="368710" y="136525"/>
            <a:ext cx="9499190" cy="614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endParaRPr lang="zh-CN" altLang="en-US" sz="36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PP_MARK_KEY" val="d762ff26-f8b1-438f-866e-7a47b503583a"/>
  <p:tag name="COMMONDATA" val="eyJoZGlkIjoiYzM1N2NlYTUyZGQ0NWIwNjQ1ZjhiOTU5YjE3OGE1OTE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2078</Words>
  <Application>WPS 演示</Application>
  <PresentationFormat>宽屏</PresentationFormat>
  <Paragraphs>196</Paragraphs>
  <Slides>26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Arial</vt:lpstr>
      <vt:lpstr>宋体</vt:lpstr>
      <vt:lpstr>Wingdings</vt:lpstr>
      <vt:lpstr>微软雅黑</vt:lpstr>
      <vt:lpstr>Arial Unicode MS</vt:lpstr>
      <vt:lpstr>等线</vt:lpstr>
      <vt:lpstr>Consolas</vt:lpstr>
      <vt:lpstr>Calibri</vt:lpstr>
      <vt:lpstr>Office 主题​​</vt:lpstr>
      <vt:lpstr>1_Office 主题​​</vt:lpstr>
      <vt:lpstr> 配置实验项目运行环境</vt:lpstr>
      <vt:lpstr>MENU</vt:lpstr>
      <vt:lpstr>MENU</vt:lpstr>
      <vt:lpstr>运行环境：VirtualBox 简介及安装</vt:lpstr>
      <vt:lpstr>Ubuntu22.04操作系统下载</vt:lpstr>
      <vt:lpstr>使用VirtualBox与系统文件搭建运行环境</vt:lpstr>
      <vt:lpstr>使用VirtualBox与系统文件搭建运行环境</vt:lpstr>
      <vt:lpstr>使用VirtualBox与磁盘文件搭建运行环境</vt:lpstr>
      <vt:lpstr>使用VirtualBox与磁盘文件搭建运行环境</vt:lpstr>
      <vt:lpstr>启动与登录虚拟机</vt:lpstr>
      <vt:lpstr>启动与登录虚拟机</vt:lpstr>
      <vt:lpstr>启动与登录虚拟机</vt:lpstr>
      <vt:lpstr>启动与登录虚拟机</vt:lpstr>
      <vt:lpstr>启动与登录虚拟机</vt:lpstr>
      <vt:lpstr>启动与登录虚拟机</vt:lpstr>
      <vt:lpstr>启动与登录虚拟机</vt:lpstr>
      <vt:lpstr>启动与登录虚拟机</vt:lpstr>
      <vt:lpstr>启动与登录虚拟机</vt:lpstr>
      <vt:lpstr>启动与登录虚拟机</vt:lpstr>
      <vt:lpstr>MENU</vt:lpstr>
      <vt:lpstr>核心软件版本要求</vt:lpstr>
      <vt:lpstr>实验依赖软件安装</vt:lpstr>
      <vt:lpstr>实验依赖软件安装</vt:lpstr>
      <vt:lpstr>验证成功搭建实验运行环境</vt:lpstr>
      <vt:lpstr>验证成功搭建实验运行环境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高校信息技术类专业 工程教育大规模创新与应用</dc:title>
  <dc:creator>Office</dc:creator>
  <cp:lastModifiedBy>好家伙</cp:lastModifiedBy>
  <cp:revision>1028</cp:revision>
  <cp:lastPrinted>2019-05-18T07:59:00Z</cp:lastPrinted>
  <dcterms:created xsi:type="dcterms:W3CDTF">2019-04-17T01:14:00Z</dcterms:created>
  <dcterms:modified xsi:type="dcterms:W3CDTF">2023-09-24T13:52:24Z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C450C61A650F44469C4F7B9091B27038_13</vt:lpwstr>
  </property>
  <property fmtid="{D5CDD505-2E9C-101B-9397-08002B2CF9AE}" pid="3" name="KSOProductBuildVer">
    <vt:lpwstr>2052-12.1.0.15374</vt:lpwstr>
  </property>
</Properties>
</file>